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09" r:id="rId3"/>
    <p:sldId id="310" r:id="rId4"/>
    <p:sldId id="311" r:id="rId5"/>
    <p:sldId id="312" r:id="rId6"/>
    <p:sldId id="313" r:id="rId7"/>
    <p:sldId id="314" r:id="rId8"/>
    <p:sldId id="315" r:id="rId9"/>
    <p:sldId id="316" r:id="rId10"/>
    <p:sldId id="317" r:id="rId11"/>
    <p:sldId id="318" r:id="rId12"/>
    <p:sldId id="319" r:id="rId13"/>
    <p:sldId id="320" r:id="rId14"/>
    <p:sldId id="321" r:id="rId15"/>
    <p:sldId id="322" r:id="rId16"/>
    <p:sldId id="323" r:id="rId17"/>
    <p:sldId id="324" r:id="rId18"/>
    <p:sldId id="325" r:id="rId19"/>
    <p:sldId id="326" r:id="rId20"/>
    <p:sldId id="327" r:id="rId21"/>
    <p:sldId id="329" r:id="rId22"/>
    <p:sldId id="330" r:id="rId23"/>
    <p:sldId id="331" r:id="rId24"/>
    <p:sldId id="332" r:id="rId25"/>
    <p:sldId id="333" r:id="rId26"/>
    <p:sldId id="334" r:id="rId27"/>
    <p:sldId id="335" r:id="rId28"/>
    <p:sldId id="336" r:id="rId29"/>
    <p:sldId id="337" r:id="rId30"/>
    <p:sldId id="338" r:id="rId31"/>
    <p:sldId id="328" r:id="rId32"/>
    <p:sldId id="339" r:id="rId33"/>
    <p:sldId id="340" r:id="rId34"/>
    <p:sldId id="341" r:id="rId3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autoAdjust="0"/>
    <p:restoredTop sz="94690" autoAdjust="0"/>
  </p:normalViewPr>
  <p:slideViewPr>
    <p:cSldViewPr>
      <p:cViewPr varScale="1">
        <p:scale>
          <a:sx n="70" d="100"/>
          <a:sy n="70" d="100"/>
        </p:scale>
        <p:origin x="-9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AFC6A7-E79B-4E4C-9A9B-750F37DFD01C}" type="datetimeFigureOut">
              <a:rPr lang="it-IT" smtClean="0"/>
              <a:pPr/>
              <a:t>18/02/2022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BA37E8-8C01-4D4C-97E5-AD51532CF043}"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FBA37E8-8C01-4D4C-97E5-AD51532CF043}"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0B49A2B-F44D-46D7-B61E-4780E88A6D5D}" type="datetime1">
              <a:rPr lang="it-IT" smtClean="0"/>
              <a:pPr/>
              <a:t>18/02/2022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E2357C-79F4-4851-B9C1-63F825594D5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7E56F48-1735-4010-9152-10D204309781}" type="datetime1">
              <a:rPr lang="it-IT" smtClean="0"/>
              <a:pPr/>
              <a:t>18/02/2022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E2357C-79F4-4851-B9C1-63F825594D5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BF7BC7F-2685-49F8-A5FC-AF99219A3366}" type="datetime1">
              <a:rPr lang="it-IT" smtClean="0"/>
              <a:pPr/>
              <a:t>18/02/2022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E2357C-79F4-4851-B9C1-63F825594D5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3EC7B1-8D58-45B9-9162-020B7F23AF35}" type="datetime1">
              <a:rPr lang="it-IT" smtClean="0"/>
              <a:pPr/>
              <a:t>18/02/2022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E2357C-79F4-4851-B9C1-63F825594D5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C1FCB82-7B41-4F39-9123-8C8CE5B8D81C}" type="datetime1">
              <a:rPr lang="it-IT" smtClean="0"/>
              <a:pPr/>
              <a:t>18/02/2022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E2357C-79F4-4851-B9C1-63F825594D51}"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670C632-827D-49A3-8C9B-5DD46C9AA29C}" type="datetime1">
              <a:rPr lang="it-IT" smtClean="0"/>
              <a:pPr/>
              <a:t>18/02/2022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E2357C-79F4-4851-B9C1-63F825594D5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DFA66E5-247A-475E-9F4F-BA61944C1537}" type="datetime1">
              <a:rPr lang="it-IT" smtClean="0"/>
              <a:pPr/>
              <a:t>18/02/2022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0E2357C-79F4-4851-B9C1-63F825594D5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5C35B5E-13D7-41B4-9D75-7FD8C250D703}" type="datetime1">
              <a:rPr lang="it-IT" smtClean="0"/>
              <a:pPr/>
              <a:t>18/02/2022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0E2357C-79F4-4851-B9C1-63F825594D5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C93FC39-ACF1-4F4C-B875-517DA9507887}" type="datetime1">
              <a:rPr lang="it-IT" smtClean="0"/>
              <a:pPr/>
              <a:t>18/02/2022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0E2357C-79F4-4851-B9C1-63F825594D5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CC0682C-B8C1-47C3-8058-3D2E7E72620C}" type="datetime1">
              <a:rPr lang="it-IT" smtClean="0"/>
              <a:pPr/>
              <a:t>18/02/2022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E2357C-79F4-4851-B9C1-63F825594D5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6AF5ACF-C454-4D2F-A432-3E80FBCE2D91}" type="datetime1">
              <a:rPr lang="it-IT" smtClean="0"/>
              <a:pPr/>
              <a:t>18/02/2022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E2357C-79F4-4851-B9C1-63F825594D51}"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B366E-89C1-4571-81A3-970BF6D20354}" type="datetime1">
              <a:rPr lang="it-IT" smtClean="0"/>
              <a:pPr/>
              <a:t>18/02/2022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2357C-79F4-4851-B9C1-63F825594D5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44824"/>
            <a:ext cx="7772400" cy="2232248"/>
          </a:xfrm>
        </p:spPr>
        <p:txBody>
          <a:bodyPr>
            <a:normAutofit/>
          </a:bodyPr>
          <a:lstStyle/>
          <a:p>
            <a:r>
              <a:rPr lang="it-IT" sz="4000" dirty="0" smtClean="0"/>
              <a:t>“E tu chi sei?”</a:t>
            </a:r>
            <a:br>
              <a:rPr lang="it-IT" sz="4000" dirty="0" smtClean="0"/>
            </a:br>
            <a:r>
              <a:rPr lang="it-IT" sz="4000" dirty="0" smtClean="0"/>
              <a:t>Vita e conoscenza</a:t>
            </a:r>
            <a:br>
              <a:rPr lang="it-IT" sz="4000" dirty="0" smtClean="0"/>
            </a:br>
            <a:r>
              <a:rPr lang="it-IT" sz="4000" dirty="0" smtClean="0"/>
              <a:t>in Psicologia e in Psicoterap</a:t>
            </a:r>
            <a:r>
              <a:rPr lang="it-IT" dirty="0" smtClean="0"/>
              <a:t>ia</a:t>
            </a:r>
            <a:endParaRPr lang="it-IT" dirty="0"/>
          </a:p>
        </p:txBody>
      </p:sp>
      <p:sp>
        <p:nvSpPr>
          <p:cNvPr id="3" name="Sottotitolo 2"/>
          <p:cNvSpPr>
            <a:spLocks noGrp="1"/>
          </p:cNvSpPr>
          <p:nvPr>
            <p:ph type="subTitle" idx="1"/>
          </p:nvPr>
        </p:nvSpPr>
        <p:spPr>
          <a:xfrm>
            <a:off x="1043608" y="4293096"/>
            <a:ext cx="6912768" cy="1656184"/>
          </a:xfrm>
        </p:spPr>
        <p:txBody>
          <a:bodyPr>
            <a:noAutofit/>
          </a:bodyPr>
          <a:lstStyle/>
          <a:p>
            <a:r>
              <a:rPr lang="it-IT" sz="2400" dirty="0" smtClean="0">
                <a:solidFill>
                  <a:srgbClr val="0070C0"/>
                </a:solidFill>
              </a:rPr>
              <a:t>Che cos’è un’autobiografia? Che rapporto c’è tra una “vita” (vissuta) e una “storia di vita” (raccontata)?</a:t>
            </a:r>
          </a:p>
          <a:p>
            <a:r>
              <a:rPr lang="it-IT" sz="2400" dirty="0" smtClean="0">
                <a:solidFill>
                  <a:srgbClr val="0070C0"/>
                </a:solidFill>
              </a:rPr>
              <a:t>Come si amalgamano, come si intrecciano e come “evolvono” l’una in rapporto all’altra?</a:t>
            </a:r>
            <a:endParaRPr lang="it-IT" sz="2400" dirty="0">
              <a:solidFill>
                <a:srgbClr val="0070C0"/>
              </a:solidFill>
            </a:endParaRPr>
          </a:p>
        </p:txBody>
      </p:sp>
      <p:sp>
        <p:nvSpPr>
          <p:cNvPr id="6" name="CasellaDiTesto 5"/>
          <p:cNvSpPr txBox="1"/>
          <p:nvPr/>
        </p:nvSpPr>
        <p:spPr>
          <a:xfrm>
            <a:off x="899592" y="764704"/>
            <a:ext cx="4032448" cy="923330"/>
          </a:xfrm>
          <a:prstGeom prst="rect">
            <a:avLst/>
          </a:prstGeom>
          <a:noFill/>
        </p:spPr>
        <p:txBody>
          <a:bodyPr wrap="square" rtlCol="0">
            <a:spAutoFit/>
          </a:bodyPr>
          <a:lstStyle/>
          <a:p>
            <a:r>
              <a:rPr lang="it-IT" dirty="0" smtClean="0"/>
              <a:t>Milano, 19 febbraio 2022</a:t>
            </a:r>
          </a:p>
          <a:p>
            <a:r>
              <a:rPr lang="it-IT" dirty="0" err="1" smtClean="0"/>
              <a:t>Mechrí</a:t>
            </a:r>
            <a:r>
              <a:rPr lang="it-IT" dirty="0" smtClean="0"/>
              <a:t> - Linguaggi in transito: Psicologia</a:t>
            </a:r>
          </a:p>
          <a:p>
            <a:r>
              <a:rPr lang="it-IT" smtClean="0"/>
              <a:t>Secondo </a:t>
            </a:r>
            <a:r>
              <a:rPr lang="it-IT" dirty="0" smtClean="0"/>
              <a:t>Colloquio 2022</a:t>
            </a:r>
            <a:endParaRPr lang="it-IT" dirty="0"/>
          </a:p>
        </p:txBody>
      </p:sp>
      <p:sp>
        <p:nvSpPr>
          <p:cNvPr id="5" name="Segnaposto numero diapositiva 4"/>
          <p:cNvSpPr>
            <a:spLocks noGrp="1"/>
          </p:cNvSpPr>
          <p:nvPr>
            <p:ph type="sldNum" sz="quarter" idx="12"/>
          </p:nvPr>
        </p:nvSpPr>
        <p:spPr/>
        <p:txBody>
          <a:bodyPr/>
          <a:lstStyle/>
          <a:p>
            <a:fld id="{70E2357C-79F4-4851-B9C1-63F825594D51}"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 che cosa è fatta la “salute”?</a:t>
            </a:r>
            <a:endParaRPr lang="it-IT" dirty="0"/>
          </a:p>
        </p:txBody>
      </p:sp>
      <p:sp>
        <p:nvSpPr>
          <p:cNvPr id="3" name="Segnaposto contenuto 2"/>
          <p:cNvSpPr>
            <a:spLocks noGrp="1"/>
          </p:cNvSpPr>
          <p:nvPr>
            <p:ph idx="1"/>
          </p:nvPr>
        </p:nvSpPr>
        <p:spPr/>
        <p:txBody>
          <a:bodyPr>
            <a:normAutofit/>
          </a:bodyPr>
          <a:lstStyle/>
          <a:p>
            <a:r>
              <a:rPr lang="it-IT" sz="2400" dirty="0" smtClean="0"/>
              <a:t>Ecco allora che per parlare della mia salute devo anzitutto comprendere che cosa intende e a che cosa si riferisce, con quelle parole, la comunità alla quale appartengo.</a:t>
            </a:r>
          </a:p>
          <a:p>
            <a:r>
              <a:rPr lang="it-IT" sz="2400" dirty="0" smtClean="0"/>
              <a:t>Per dirlo in termini </a:t>
            </a:r>
            <a:r>
              <a:rPr lang="it-IT" sz="2400" dirty="0" err="1" smtClean="0"/>
              <a:t>nietzscheiani</a:t>
            </a:r>
            <a:r>
              <a:rPr lang="it-IT" sz="2400" dirty="0" smtClean="0"/>
              <a:t>, dobbiamo chiederci: “Chi parla qui?”; “Chi si interroga sulla salute e sul benessere?”; “Che figura di uomo?”.</a:t>
            </a:r>
          </a:p>
          <a:p>
            <a:r>
              <a:rPr lang="it-IT" sz="2400" dirty="0" smtClean="0"/>
              <a:t>Dobbiamo passare dall’uso collettivo che si fa di queste parole prima di scendere nell’esperienza individuale.</a:t>
            </a:r>
          </a:p>
          <a:p>
            <a:r>
              <a:rPr lang="it-IT" sz="2400" dirty="0" smtClean="0"/>
              <a:t>Dobbiamo entrare nel nostro linguaggio inteso come “forma di vita” e fucina di tutte le esperienze possibili: percettive, emotive, cognitive, relazionali e via dicendo.</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10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Qual è la “nostra” salute?</a:t>
            </a:r>
            <a:endParaRPr lang="it-IT" dirty="0"/>
          </a:p>
        </p:txBody>
      </p:sp>
      <p:sp>
        <p:nvSpPr>
          <p:cNvPr id="3" name="Segnaposto contenuto 2"/>
          <p:cNvSpPr>
            <a:spLocks noGrp="1"/>
          </p:cNvSpPr>
          <p:nvPr>
            <p:ph idx="1"/>
          </p:nvPr>
        </p:nvSpPr>
        <p:spPr/>
        <p:txBody>
          <a:bodyPr>
            <a:normAutofit/>
          </a:bodyPr>
          <a:lstStyle/>
          <a:p>
            <a:r>
              <a:rPr lang="it-IT" sz="2400" dirty="0" smtClean="0"/>
              <a:t>Qual è, dunque, la “nostra” salute? Di noi uomini degli anni 2020 in questa porzione di mondo?</a:t>
            </a:r>
          </a:p>
          <a:p>
            <a:r>
              <a:rPr lang="it-IT" sz="2400" dirty="0" smtClean="0"/>
              <a:t>A questo punto ci vengono in soccorso le osservazioni compiute lo scorso anno in merito alla psicopatologia e al modo di considerare il benessere mentale espresso dal DSM-V</a:t>
            </a:r>
          </a:p>
          <a:p>
            <a:r>
              <a:rPr lang="it-IT" sz="2400" dirty="0" smtClean="0"/>
              <a:t>Nel nostro modo di occuparci dell’uomo e della sua condizione, la salute e il benessere hanno assunto la natura di dimensioni mediche tout-court.</a:t>
            </a:r>
          </a:p>
          <a:p>
            <a:r>
              <a:rPr lang="it-IT" sz="2400" dirty="0" smtClean="0"/>
              <a:t>La definizione della salute è la negazione della sua antitesi; coincide, semplicemente, con l’assenza della patologia. Tant’è che, nel DSM-V, non vi è spazio per un “discorso sulla salute”.</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11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Salute come assenza di malattia</a:t>
            </a:r>
            <a:endParaRPr lang="it-IT" dirty="0"/>
          </a:p>
        </p:txBody>
      </p:sp>
      <p:sp>
        <p:nvSpPr>
          <p:cNvPr id="3" name="Segnaposto contenuto 2"/>
          <p:cNvSpPr>
            <a:spLocks noGrp="1"/>
          </p:cNvSpPr>
          <p:nvPr>
            <p:ph idx="1"/>
          </p:nvPr>
        </p:nvSpPr>
        <p:spPr>
          <a:xfrm>
            <a:off x="457200" y="1600200"/>
            <a:ext cx="8229600" cy="4637112"/>
          </a:xfrm>
        </p:spPr>
        <p:txBody>
          <a:bodyPr>
            <a:normAutofit/>
          </a:bodyPr>
          <a:lstStyle/>
          <a:p>
            <a:r>
              <a:rPr lang="it-IT" sz="2400" dirty="0" smtClean="0"/>
              <a:t>In una cornice realista – nella quale siamo tutti immersi – la grande metafora attorno alla quale si costruiscono gli oggetti, i percorsi e, in definitiva, le vite, è infatti quella della malattia.</a:t>
            </a:r>
          </a:p>
          <a:p>
            <a:r>
              <a:rPr lang="it-IT" sz="2400" dirty="0" smtClean="0"/>
              <a:t>Più precisamente della malattia organica, che ha a che fare con il cervello e con la biochimica cerebrale (nel caso della psicopatologia) e, in ultima analisi, con la fisica, come vuole il riduzionismo nel suo dispiegamento esplicativo ed operativo più potente.</a:t>
            </a:r>
          </a:p>
          <a:p>
            <a:r>
              <a:rPr lang="it-IT" sz="2400" dirty="0" smtClean="0"/>
              <a:t>Non potrebbe essere diversamente nella misura in cui tutta l’emotività umana – come abbiamo osservato lo scorso anno – è ridotta a fisiologia, anatomia funzionale e biochimica cerebrale.</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12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012974"/>
          </a:xfrm>
        </p:spPr>
        <p:txBody>
          <a:bodyPr/>
          <a:lstStyle/>
          <a:p>
            <a:r>
              <a:rPr lang="it-IT" dirty="0" smtClean="0"/>
              <a:t>L’esperire come epifenomeno fisico</a:t>
            </a:r>
            <a:endParaRPr lang="it-IT" dirty="0"/>
          </a:p>
        </p:txBody>
      </p:sp>
      <p:sp>
        <p:nvSpPr>
          <p:cNvPr id="3" name="Segnaposto contenuto 2"/>
          <p:cNvSpPr>
            <a:spLocks noGrp="1"/>
          </p:cNvSpPr>
          <p:nvPr>
            <p:ph idx="1"/>
          </p:nvPr>
        </p:nvSpPr>
        <p:spPr>
          <a:xfrm>
            <a:off x="457200" y="1268760"/>
            <a:ext cx="8229600" cy="5112568"/>
          </a:xfrm>
        </p:spPr>
        <p:txBody>
          <a:bodyPr>
            <a:normAutofit fontScale="92500"/>
          </a:bodyPr>
          <a:lstStyle/>
          <a:p>
            <a:r>
              <a:rPr lang="it-IT" sz="2400" dirty="0" smtClean="0"/>
              <a:t>Teoria dell’identità: così come l’universo fenomenico, ossia tutto l’esperire umano, è un epifenomeno del mondo fisico (specificamente di ciò che accade nel cervello), allo stesso modo l’emotività umana, espressione specifica di quel mondo fenomenico, non può che essere spiegata attraverso la fisica cerebrale, che ne è la causa e la manifestazione più essenziale e profonda. (Ricordate l’esempio di </a:t>
            </a:r>
            <a:r>
              <a:rPr lang="it-IT" sz="2400" dirty="0" err="1" smtClean="0"/>
              <a:t>Cannon</a:t>
            </a:r>
            <a:r>
              <a:rPr lang="it-IT" sz="2400" dirty="0" smtClean="0"/>
              <a:t>?).</a:t>
            </a:r>
          </a:p>
          <a:p>
            <a:r>
              <a:rPr lang="it-IT" sz="2400" dirty="0" smtClean="0"/>
              <a:t>Null’altro è esplicativo né operativamente efficace rispetto alla comprensione e all’eventuale modificazione della condizione di salute o malattia psichica (Gerarchia esplicativa delle discipline scientifiche di </a:t>
            </a:r>
            <a:r>
              <a:rPr lang="it-IT" sz="2400" dirty="0" err="1" smtClean="0"/>
              <a:t>Mahraba</a:t>
            </a:r>
            <a:r>
              <a:rPr lang="it-IT" sz="2400" dirty="0" smtClean="0"/>
              <a:t>).</a:t>
            </a:r>
          </a:p>
          <a:p>
            <a:r>
              <a:rPr lang="it-IT" sz="2400" dirty="0" smtClean="0"/>
              <a:t>La vita dell’individuo, la sua costruzione emotiva, la sua attualità esistenziale possono avere un effetto indiretto sulla salute nella misura in cui modificano equilibri biochimici transitori del cervello.</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13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salute non è tematizzabile</a:t>
            </a:r>
            <a:endParaRPr lang="it-IT" dirty="0"/>
          </a:p>
        </p:txBody>
      </p:sp>
      <p:sp>
        <p:nvSpPr>
          <p:cNvPr id="3" name="Segnaposto contenuto 2"/>
          <p:cNvSpPr>
            <a:spLocks noGrp="1"/>
          </p:cNvSpPr>
          <p:nvPr>
            <p:ph idx="1"/>
          </p:nvPr>
        </p:nvSpPr>
        <p:spPr>
          <a:xfrm>
            <a:off x="457200" y="1484784"/>
            <a:ext cx="8229600" cy="4752528"/>
          </a:xfrm>
        </p:spPr>
        <p:txBody>
          <a:bodyPr>
            <a:normAutofit/>
          </a:bodyPr>
          <a:lstStyle/>
          <a:p>
            <a:r>
              <a:rPr lang="it-IT" sz="2400" dirty="0" smtClean="0"/>
              <a:t>La salute, dunque, non è tematizzabile, se non in senso “difettivo” e come espressione di un’assenza (di patologia).</a:t>
            </a:r>
          </a:p>
          <a:p>
            <a:r>
              <a:rPr lang="it-IT" sz="2400" dirty="0" smtClean="0"/>
              <a:t>Laddove l’emotività si declina in esperienze positive e piacevoli (benessere e salute) non necessita di tematizzazione né di intervento alcuno: semplicemente l’architettura cerebrale è in equilibrio.</a:t>
            </a:r>
          </a:p>
          <a:p>
            <a:r>
              <a:rPr lang="it-IT" sz="2400" dirty="0" smtClean="0"/>
              <a:t>L’esito fenomenico di questo equilibrio fisico è il benessere.</a:t>
            </a:r>
          </a:p>
          <a:p>
            <a:r>
              <a:rPr lang="it-IT" sz="2400" dirty="0" smtClean="0"/>
              <a:t>Laddove la persona segnali uno stato di malessere (in termini di angoscia, dolore, paura, perdita di capacità) è necessario farsi carico di quei sintomi e adottare una contromisura terapeutica sull’organo che controlla quel tipo di funzione (l’emotività): il cervello. </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14</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354162"/>
          </a:xfrm>
        </p:spPr>
        <p:txBody>
          <a:bodyPr>
            <a:noAutofit/>
          </a:bodyPr>
          <a:lstStyle/>
          <a:p>
            <a:r>
              <a:rPr lang="it-IT" dirty="0" smtClean="0"/>
              <a:t>La cura: psicofarmacologia</a:t>
            </a:r>
            <a:br>
              <a:rPr lang="it-IT" dirty="0" smtClean="0"/>
            </a:br>
            <a:r>
              <a:rPr lang="it-IT" dirty="0" smtClean="0"/>
              <a:t>e psicochirurgia</a:t>
            </a:r>
            <a:endParaRPr lang="it-IT" dirty="0"/>
          </a:p>
        </p:txBody>
      </p:sp>
      <p:sp>
        <p:nvSpPr>
          <p:cNvPr id="3" name="Segnaposto contenuto 2"/>
          <p:cNvSpPr>
            <a:spLocks noGrp="1"/>
          </p:cNvSpPr>
          <p:nvPr>
            <p:ph idx="1"/>
          </p:nvPr>
        </p:nvSpPr>
        <p:spPr>
          <a:xfrm>
            <a:off x="457200" y="1916832"/>
            <a:ext cx="8229600" cy="4209331"/>
          </a:xfrm>
        </p:spPr>
        <p:txBody>
          <a:bodyPr>
            <a:normAutofit/>
          </a:bodyPr>
          <a:lstStyle/>
          <a:p>
            <a:r>
              <a:rPr lang="it-IT" sz="2400" dirty="0" smtClean="0"/>
              <a:t>Il vissuto della persona (nel frattempo diventata paziente) viene così rubricato come indizio di patologia, identificato in modo specifico attraverso griglie classificatorie molto dettagliate (quelle del DSM-V) e “curato” nell’unica modalità che il riduzionismo conosca: la fisica cerebrale, declinata nei termini di psicofarmacologia o psicochirurgia.</a:t>
            </a:r>
          </a:p>
          <a:p>
            <a:r>
              <a:rPr lang="it-IT" sz="2400" dirty="0" smtClean="0"/>
              <a:t>La ragione per cui la psico-fisica è l’unica modalità di possibile intervento sull’emotività di una persona è di natura “strutturale”: gli oggetti che il riduzionismo plasma e costruisce , e sui quali si trova a poter intervenire, sono esclusivamente oggetti fisici.</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15</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82154"/>
          </a:xfrm>
        </p:spPr>
        <p:txBody>
          <a:bodyPr>
            <a:noAutofit/>
          </a:bodyPr>
          <a:lstStyle/>
          <a:p>
            <a:r>
              <a:rPr lang="it-IT" dirty="0" smtClean="0"/>
              <a:t>Il benessere come patrimonio “naturale” dell’organismo</a:t>
            </a:r>
            <a:endParaRPr lang="it-IT" dirty="0"/>
          </a:p>
        </p:txBody>
      </p:sp>
      <p:sp>
        <p:nvSpPr>
          <p:cNvPr id="3" name="Segnaposto contenuto 2"/>
          <p:cNvSpPr>
            <a:spLocks noGrp="1"/>
          </p:cNvSpPr>
          <p:nvPr>
            <p:ph idx="1"/>
          </p:nvPr>
        </p:nvSpPr>
        <p:spPr>
          <a:xfrm>
            <a:off x="457200" y="1772816"/>
            <a:ext cx="8229600" cy="4353347"/>
          </a:xfrm>
        </p:spPr>
        <p:txBody>
          <a:bodyPr>
            <a:normAutofit/>
          </a:bodyPr>
          <a:lstStyle/>
          <a:p>
            <a:r>
              <a:rPr lang="it-IT" sz="2400" dirty="0" smtClean="0"/>
              <a:t>Il benessere è una condizione ottimale già patrimonio dell’organismo (salvo, appunto, patologie) prodotta epifenomenicamente da un equilibrio che risiede altrove e che da lì sprigiona i suoi effetti: nella fisica cerebrale.</a:t>
            </a:r>
          </a:p>
          <a:p>
            <a:r>
              <a:rPr lang="it-IT" sz="2400" dirty="0" smtClean="0"/>
              <a:t>La salute e il benessere sono condizioni di base dell’organismo</a:t>
            </a:r>
          </a:p>
          <a:p>
            <a:r>
              <a:rPr lang="it-IT" sz="2400" dirty="0" smtClean="0"/>
              <a:t>Un equilibrio biochimico, elettrico, fisiologico a livello cerebrale è – di per sé – sinonimo di benessere, e null’altro è necessario per definire o comprendere questa condizione.</a:t>
            </a:r>
          </a:p>
          <a:p>
            <a:r>
              <a:rPr lang="it-IT" sz="2400" dirty="0" smtClean="0"/>
              <a:t>Il benessere non ha nulla a che fare con la ricerca che tutte le tradizioni culturali apparse  sulla terra, ognuna a modo suo, hanno condotto in millenni di storia.</a:t>
            </a:r>
          </a:p>
        </p:txBody>
      </p:sp>
      <p:sp>
        <p:nvSpPr>
          <p:cNvPr id="4" name="Segnaposto numero diapositiva 3"/>
          <p:cNvSpPr>
            <a:spLocks noGrp="1"/>
          </p:cNvSpPr>
          <p:nvPr>
            <p:ph type="sldNum" sz="quarter" idx="12"/>
          </p:nvPr>
        </p:nvSpPr>
        <p:spPr/>
        <p:txBody>
          <a:bodyPr/>
          <a:lstStyle/>
          <a:p>
            <a:fld id="{70E2357C-79F4-4851-B9C1-63F825594D51}" type="slidenum">
              <a:rPr lang="it-IT" smtClean="0"/>
              <a:pPr/>
              <a:t>16</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L’evoluzione “garante” della salute</a:t>
            </a:r>
            <a:endParaRPr lang="it-IT" dirty="0"/>
          </a:p>
        </p:txBody>
      </p:sp>
      <p:sp>
        <p:nvSpPr>
          <p:cNvPr id="3" name="Segnaposto contenuto 2"/>
          <p:cNvSpPr>
            <a:spLocks noGrp="1"/>
          </p:cNvSpPr>
          <p:nvPr>
            <p:ph idx="1"/>
          </p:nvPr>
        </p:nvSpPr>
        <p:spPr>
          <a:xfrm>
            <a:off x="457200" y="1340768"/>
            <a:ext cx="8229600" cy="5040560"/>
          </a:xfrm>
        </p:spPr>
        <p:txBody>
          <a:bodyPr>
            <a:normAutofit/>
          </a:bodyPr>
          <a:lstStyle/>
          <a:p>
            <a:r>
              <a:rPr lang="it-IT" sz="2400" dirty="0" smtClean="0"/>
              <a:t>Argomentazione evoluzionistica:  così come il ginocchio umano, evolutosi in centinaia di migliaia di anni, è un organo pressoché perfetto in rapporto alle funzioni che deve svolgere in vista della sopravvivenza dell’individuo e della specie, così il cervello umano ha sviluppato, nelle stesse fasi evoluzionistiche, un punto di equilibrio ottimale che garantisce il “benessere” e la salute – anche emotiva – dell’individuo che tale equilibrio incarna.</a:t>
            </a:r>
          </a:p>
          <a:p>
            <a:r>
              <a:rPr lang="it-IT" sz="2400" dirty="0" smtClean="0"/>
              <a:t>La salute e il benessere sono già patrimonio “naturale” dell’individuo e della specie di cui l’individuo è rappresentante; sono già dati </a:t>
            </a:r>
            <a:r>
              <a:rPr lang="it-IT" sz="2400" dirty="0" err="1" smtClean="0"/>
              <a:t>costitutivamente</a:t>
            </a:r>
            <a:r>
              <a:rPr lang="it-IT" sz="2400" dirty="0" smtClean="0"/>
              <a:t> come conquista evoluzionistica e “custoditi” a livello organico.</a:t>
            </a:r>
          </a:p>
          <a:p>
            <a:r>
              <a:rPr lang="it-IT" sz="2400" dirty="0" smtClean="0"/>
              <a:t>La patologia è la rottura di questo equilibrio precostituito.</a:t>
            </a:r>
          </a:p>
        </p:txBody>
      </p:sp>
      <p:sp>
        <p:nvSpPr>
          <p:cNvPr id="4" name="Segnaposto numero diapositiva 3"/>
          <p:cNvSpPr>
            <a:spLocks noGrp="1"/>
          </p:cNvSpPr>
          <p:nvPr>
            <p:ph type="sldNum" sz="quarter" idx="12"/>
          </p:nvPr>
        </p:nvSpPr>
        <p:spPr/>
        <p:txBody>
          <a:bodyPr/>
          <a:lstStyle/>
          <a:p>
            <a:fld id="{70E2357C-79F4-4851-B9C1-63F825594D51}" type="slidenum">
              <a:rPr lang="it-IT" smtClean="0"/>
              <a:pPr/>
              <a:t>17</a:t>
            </a:fld>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568952" cy="1143000"/>
          </a:xfrm>
        </p:spPr>
        <p:txBody>
          <a:bodyPr>
            <a:normAutofit/>
          </a:bodyPr>
          <a:lstStyle/>
          <a:p>
            <a:r>
              <a:rPr lang="it-IT" sz="4300" dirty="0" smtClean="0"/>
              <a:t>Il riduzionismo diventa senso comune</a:t>
            </a:r>
            <a:endParaRPr lang="it-IT" sz="4300" dirty="0"/>
          </a:p>
        </p:txBody>
      </p:sp>
      <p:sp>
        <p:nvSpPr>
          <p:cNvPr id="3" name="Segnaposto contenuto 2"/>
          <p:cNvSpPr>
            <a:spLocks noGrp="1"/>
          </p:cNvSpPr>
          <p:nvPr>
            <p:ph idx="1"/>
          </p:nvPr>
        </p:nvSpPr>
        <p:spPr/>
        <p:txBody>
          <a:bodyPr>
            <a:normAutofit/>
          </a:bodyPr>
          <a:lstStyle/>
          <a:p>
            <a:r>
              <a:rPr lang="it-IT" sz="2400" dirty="0" smtClean="0"/>
              <a:t>Ciò che a questo punto è per noi importante osservare è che questo modo di concepire l’uomo e la sua condizione è diventato “senso comune”, o meglio, “sentire comune”.</a:t>
            </a:r>
          </a:p>
          <a:p>
            <a:r>
              <a:rPr lang="it-IT" sz="2400" dirty="0" smtClean="0"/>
              <a:t>Tra i professionisti della salute mentale si ragiona in questi termini e così si “trattano” i pazienti (Es.: Trattamento con fasci di luce al San Raffaele).</a:t>
            </a:r>
          </a:p>
          <a:p>
            <a:r>
              <a:rPr lang="it-IT" sz="2400" dirty="0" smtClean="0"/>
              <a:t>Tra i cosiddetti pazienti ciascuno maneggia la propria esperienza e la propria vita in termini clinici.</a:t>
            </a:r>
          </a:p>
          <a:p>
            <a:r>
              <a:rPr lang="it-IT" sz="2400" dirty="0" smtClean="0"/>
              <a:t>La riduzione è entrata nella carne di ciascuno di noi: nei pensieri, nelle percezioni, negli oggetti, nel modo di costruire la realtà, nei </a:t>
            </a:r>
            <a:r>
              <a:rPr lang="it-IT" sz="2400" dirty="0" err="1" smtClean="0"/>
              <a:t>discorsi…</a:t>
            </a:r>
            <a:r>
              <a:rPr lang="it-IT" sz="2400" dirty="0" smtClean="0"/>
              <a:t> nella vita.</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18</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74638"/>
            <a:ext cx="8424936" cy="1143000"/>
          </a:xfrm>
        </p:spPr>
        <p:txBody>
          <a:bodyPr>
            <a:normAutofit/>
          </a:bodyPr>
          <a:lstStyle/>
          <a:p>
            <a:r>
              <a:rPr lang="it-IT" dirty="0" smtClean="0"/>
              <a:t>Il riduzionismo diventa “esperienza”</a:t>
            </a:r>
            <a:endParaRPr lang="it-IT" dirty="0"/>
          </a:p>
        </p:txBody>
      </p:sp>
      <p:sp>
        <p:nvSpPr>
          <p:cNvPr id="3" name="Segnaposto contenuto 2"/>
          <p:cNvSpPr>
            <a:spLocks noGrp="1"/>
          </p:cNvSpPr>
          <p:nvPr>
            <p:ph idx="1"/>
          </p:nvPr>
        </p:nvSpPr>
        <p:spPr>
          <a:xfrm>
            <a:off x="457200" y="1412776"/>
            <a:ext cx="8229600" cy="4896544"/>
          </a:xfrm>
        </p:spPr>
        <p:txBody>
          <a:bodyPr>
            <a:normAutofit/>
          </a:bodyPr>
          <a:lstStyle/>
          <a:p>
            <a:r>
              <a:rPr lang="it-IT" sz="2400" dirty="0" smtClean="0"/>
              <a:t>Il paradigma riduzionista, negli esiti che comporta, è diventato ciò che ciascuno di noi sperimenta e il modo in cui è possibile sperimentarlo.</a:t>
            </a:r>
          </a:p>
          <a:p>
            <a:r>
              <a:rPr lang="it-IT" sz="2400" dirty="0" smtClean="0"/>
              <a:t>La vita emotiva, nelle sue espressioni di sofferenza, paura e disagio, è diventata, semplicemente ed universalmente, malattia.</a:t>
            </a:r>
          </a:p>
          <a:p>
            <a:r>
              <a:rPr lang="it-IT" sz="2400" dirty="0" smtClean="0"/>
              <a:t>Condizione completamente estromessa dal contesto del suo manifestarsi e dalle componenti biografiche ed esistenziali che possono avere un ruolo nella propria emersione.</a:t>
            </a:r>
          </a:p>
          <a:p>
            <a:r>
              <a:rPr lang="it-IT" sz="2400" dirty="0" smtClean="0"/>
              <a:t>È una condizione oggettiva ed universale, comune a tutti gli uomini della terra ed indifferenziata, estromessa ed alienata dalla vita di colui che la sperimenta e della sua comunità.</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19</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24936" cy="1143000"/>
          </a:xfrm>
        </p:spPr>
        <p:txBody>
          <a:bodyPr>
            <a:normAutofit/>
          </a:bodyPr>
          <a:lstStyle/>
          <a:p>
            <a:r>
              <a:rPr lang="it-IT" dirty="0" smtClean="0"/>
              <a:t>Dunque, dove si nasconde la salute?</a:t>
            </a:r>
            <a:endParaRPr lang="it-IT" dirty="0"/>
          </a:p>
        </p:txBody>
      </p:sp>
      <p:sp>
        <p:nvSpPr>
          <p:cNvPr id="3" name="Segnaposto contenuto 2"/>
          <p:cNvSpPr>
            <a:spLocks noGrp="1"/>
          </p:cNvSpPr>
          <p:nvPr>
            <p:ph idx="1"/>
          </p:nvPr>
        </p:nvSpPr>
        <p:spPr>
          <a:xfrm>
            <a:off x="457200" y="1412776"/>
            <a:ext cx="8229600" cy="5112568"/>
          </a:xfrm>
        </p:spPr>
        <p:txBody>
          <a:bodyPr>
            <a:normAutofit/>
          </a:bodyPr>
          <a:lstStyle/>
          <a:p>
            <a:r>
              <a:rPr lang="it-IT" sz="2400" dirty="0" smtClean="0"/>
              <a:t>Dopo questa lunga parentesi epistemologica torniamo dunque alla nostra domanda (Dove si nasconde la salute?), cercando di fare un buon uso di ciò che abbiamo detto.</a:t>
            </a:r>
          </a:p>
          <a:p>
            <a:r>
              <a:rPr lang="it-IT" sz="2400" dirty="0" smtClean="0"/>
              <a:t>Iniziamo con il dire che qualsiasi tentazione </a:t>
            </a:r>
            <a:r>
              <a:rPr lang="it-IT" sz="2400" dirty="0" err="1" smtClean="0"/>
              <a:t>riduzionistica</a:t>
            </a:r>
            <a:r>
              <a:rPr lang="it-IT" sz="2400" dirty="0" smtClean="0"/>
              <a:t>, nel cercare di spiegare i fenomeni psichici ed emotivi (compresa la salute) risulta definitivamente impraticabile.</a:t>
            </a:r>
          </a:p>
          <a:p>
            <a:r>
              <a:rPr lang="it-IT" sz="2400" dirty="0" smtClean="0"/>
              <a:t>Dobbiamo ripartire da ciò che tutti noi facciamo e sappiamo, portando però la consapevolezza che il sapere di cui siamo detentori (noi come chiunque altro) non indica un possesso di verità rispetto a come stanno realmente le cose, ma indica un’operatività concreta inscritta nelle metafore che ci precedono e che ci plasmano.</a:t>
            </a:r>
          </a:p>
        </p:txBody>
      </p:sp>
      <p:sp>
        <p:nvSpPr>
          <p:cNvPr id="4" name="Segnaposto numero diapositiva 3"/>
          <p:cNvSpPr>
            <a:spLocks noGrp="1"/>
          </p:cNvSpPr>
          <p:nvPr>
            <p:ph type="sldNum" sz="quarter" idx="12"/>
          </p:nvPr>
        </p:nvSpPr>
        <p:spPr/>
        <p:txBody>
          <a:bodyPr/>
          <a:lstStyle/>
          <a:p>
            <a:fld id="{70E2357C-79F4-4851-B9C1-63F825594D51}" type="slidenum">
              <a:rPr lang="it-IT" smtClean="0"/>
              <a:pPr/>
              <a:t>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salute è “estromessa” dalla vita</a:t>
            </a:r>
            <a:endParaRPr lang="it-IT" dirty="0"/>
          </a:p>
        </p:txBody>
      </p:sp>
      <p:sp>
        <p:nvSpPr>
          <p:cNvPr id="3" name="Segnaposto contenuto 2"/>
          <p:cNvSpPr>
            <a:spLocks noGrp="1"/>
          </p:cNvSpPr>
          <p:nvPr>
            <p:ph idx="1"/>
          </p:nvPr>
        </p:nvSpPr>
        <p:spPr/>
        <p:txBody>
          <a:bodyPr>
            <a:normAutofit/>
          </a:bodyPr>
          <a:lstStyle/>
          <a:p>
            <a:r>
              <a:rPr lang="it-IT" sz="2400" dirty="0" smtClean="0"/>
              <a:t>Identico destino, inevitabilmente, è toccato in sorte alle espressioni di salute e benessere della vita emotiva dell’individuo.</a:t>
            </a:r>
          </a:p>
          <a:p>
            <a:r>
              <a:rPr lang="it-IT" sz="2400" dirty="0" smtClean="0"/>
              <a:t>Anch’esse “estromesse” dalla vita di chi le esperisce e rubricate come effetto di un equilibrio biochimico cerebrale.</a:t>
            </a:r>
          </a:p>
          <a:p>
            <a:r>
              <a:rPr lang="it-IT" sz="2400" dirty="0" smtClean="0"/>
              <a:t>Tutto ciò accade senza che si eserciti nessuna forma attiva di esclusione di una forma di spiegazione anziché un’altra. Nel sapere scientifico ciò che non è riducibile semplicemente non esiste, non emerge come oggetto, se non come epifenomeno di quella materialità originaria dove si gioca la vera partita.</a:t>
            </a:r>
          </a:p>
          <a:p>
            <a:r>
              <a:rPr lang="it-IT" sz="2400" dirty="0" smtClean="0"/>
              <a:t>Ricordiamo ancora una volta l’aneddoto di </a:t>
            </a:r>
            <a:r>
              <a:rPr lang="it-IT" sz="2400" dirty="0" err="1" smtClean="0"/>
              <a:t>Cannon</a:t>
            </a:r>
            <a:r>
              <a:rPr lang="it-IT" sz="2400" dirty="0" smtClean="0"/>
              <a:t>.</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20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Riduzionismo vs Fenomenologia</a:t>
            </a:r>
            <a:endParaRPr lang="it-IT" dirty="0"/>
          </a:p>
        </p:txBody>
      </p:sp>
      <p:sp>
        <p:nvSpPr>
          <p:cNvPr id="3" name="Segnaposto contenuto 2"/>
          <p:cNvSpPr>
            <a:spLocks noGrp="1"/>
          </p:cNvSpPr>
          <p:nvPr>
            <p:ph idx="1"/>
          </p:nvPr>
        </p:nvSpPr>
        <p:spPr>
          <a:xfrm>
            <a:off x="457200" y="1340768"/>
            <a:ext cx="8229600" cy="5040560"/>
          </a:xfrm>
        </p:spPr>
        <p:txBody>
          <a:bodyPr>
            <a:normAutofit/>
          </a:bodyPr>
          <a:lstStyle/>
          <a:p>
            <a:r>
              <a:rPr lang="it-IT" sz="2400" dirty="0" smtClean="0"/>
              <a:t>Il </a:t>
            </a:r>
            <a:r>
              <a:rPr lang="it-IT" sz="2400" dirty="0" err="1" smtClean="0"/>
              <a:t>neuroscienziato</a:t>
            </a:r>
            <a:r>
              <a:rPr lang="it-IT" sz="2400" dirty="0" smtClean="0"/>
              <a:t> si affretterebbe a dire che nessuno si sogna di negare il legame tra ciò che accade nella vita di un individuo e gli stati emotivi che sperimenta.</a:t>
            </a:r>
          </a:p>
          <a:p>
            <a:r>
              <a:rPr lang="it-IT" sz="2400" dirty="0" smtClean="0"/>
              <a:t>Alcuni neuroscienziati cercano i correlati anatomici degli eventi fenomenici anche in un’ottica di intervento psicoterapeutico. (Terapia integrata).</a:t>
            </a:r>
          </a:p>
          <a:p>
            <a:r>
              <a:rPr lang="it-IT" sz="2400" dirty="0" smtClean="0"/>
              <a:t>Ma laddove si chiede ad un </a:t>
            </a:r>
            <a:r>
              <a:rPr lang="it-IT" sz="2400" dirty="0" err="1" smtClean="0"/>
              <a:t>neuroscienziato</a:t>
            </a:r>
            <a:r>
              <a:rPr lang="it-IT" sz="2400" dirty="0" smtClean="0"/>
              <a:t> con quali strumenti approcciarsi ad un paziente (e sulla base di quale fondamento epistemologico e “sapere”) ecco che gli si presentano due vie: 1) Collocarsi nuovamente nel riduzionismo; 2) Accedere ad un linguaggio, a concetti ed oggetti che nulla hanno nulla a che fare con la “scienza del cervello” e che, anzi, da essa vengono delegittimati.</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21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Che cosa è terapeutico</a:t>
            </a:r>
            <a:endParaRPr lang="it-IT" dirty="0"/>
          </a:p>
        </p:txBody>
      </p:sp>
      <p:sp>
        <p:nvSpPr>
          <p:cNvPr id="3" name="Segnaposto contenuto 2"/>
          <p:cNvSpPr>
            <a:spLocks noGrp="1"/>
          </p:cNvSpPr>
          <p:nvPr>
            <p:ph idx="1"/>
          </p:nvPr>
        </p:nvSpPr>
        <p:spPr/>
        <p:txBody>
          <a:bodyPr>
            <a:normAutofit lnSpcReduction="10000"/>
          </a:bodyPr>
          <a:lstStyle/>
          <a:p>
            <a:r>
              <a:rPr lang="it-IT" sz="2400" dirty="0" smtClean="0"/>
              <a:t>I tre fattori imprescindibili per una buona riuscita di un percorso psicologico sono i seguenti: </a:t>
            </a:r>
            <a:r>
              <a:rPr lang="it-IT" sz="2400" i="1" dirty="0" smtClean="0"/>
              <a:t>empatia</a:t>
            </a:r>
            <a:r>
              <a:rPr lang="it-IT" sz="2400" dirty="0" smtClean="0"/>
              <a:t>, </a:t>
            </a:r>
            <a:r>
              <a:rPr lang="it-IT" sz="2400" i="1" dirty="0" smtClean="0"/>
              <a:t>autenticità</a:t>
            </a:r>
            <a:r>
              <a:rPr lang="it-IT" sz="2400" dirty="0" smtClean="0"/>
              <a:t> e </a:t>
            </a:r>
            <a:r>
              <a:rPr lang="it-IT" sz="2400" i="1" dirty="0" smtClean="0"/>
              <a:t>gestione del controtransfert </a:t>
            </a:r>
            <a:r>
              <a:rPr lang="it-IT" sz="2400" dirty="0" smtClean="0"/>
              <a:t>(le emozioni del terapeuta).</a:t>
            </a:r>
          </a:p>
          <a:p>
            <a:r>
              <a:rPr lang="it-IT" sz="2400" dirty="0" smtClean="0"/>
              <a:t>Fava: “</a:t>
            </a:r>
            <a:r>
              <a:rPr lang="it-IT" sz="2400" i="1" dirty="0" smtClean="0"/>
              <a:t>La ricerca attuale ha mostrato che l’empatia del terapeuta è collegata con l’esito del trattamento. In particolare si è visto che il sentire di essere capito del paziente da parte del terapeuta ha un robusto collegamento con l’esito del trattamento” </a:t>
            </a:r>
            <a:r>
              <a:rPr lang="it-IT" sz="2400" dirty="0" smtClean="0"/>
              <a:t>(p. 40)</a:t>
            </a:r>
            <a:r>
              <a:rPr lang="it-IT" sz="2400" i="1" dirty="0" smtClean="0"/>
              <a:t>.</a:t>
            </a:r>
          </a:p>
          <a:p>
            <a:r>
              <a:rPr lang="it-IT" sz="2400" i="1" dirty="0" smtClean="0"/>
              <a:t>“L’empatia è la sensibile abilità del terapeuta e la volontà di comprendere i pensieri, i sentimenti e i conflitti del paziente. È l’abilità di entrare nel mondo privato percettivo dell’altro, l’essere sensibile momento per momento ai significati dei cambiamenti che scorrono nell’altra persona”. </a:t>
            </a:r>
            <a:r>
              <a:rPr lang="it-IT" sz="2400" dirty="0" smtClean="0"/>
              <a:t>(</a:t>
            </a:r>
            <a:r>
              <a:rPr lang="it-IT" sz="2400" dirty="0" err="1" smtClean="0"/>
              <a:t>Rogers</a:t>
            </a:r>
            <a:r>
              <a:rPr lang="it-IT" sz="2400" dirty="0" smtClean="0"/>
              <a:t>)</a:t>
            </a:r>
            <a:endParaRPr lang="it-IT" sz="2400" i="1"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22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rmAutofit/>
          </a:bodyPr>
          <a:lstStyle/>
          <a:p>
            <a:r>
              <a:rPr lang="it-IT" dirty="0" smtClean="0"/>
              <a:t>Autenticità come fattore relazionale</a:t>
            </a:r>
            <a:endParaRPr lang="it-IT" dirty="0"/>
          </a:p>
        </p:txBody>
      </p:sp>
      <p:sp>
        <p:nvSpPr>
          <p:cNvPr id="3" name="Segnaposto contenuto 2"/>
          <p:cNvSpPr>
            <a:spLocks noGrp="1"/>
          </p:cNvSpPr>
          <p:nvPr>
            <p:ph idx="1"/>
          </p:nvPr>
        </p:nvSpPr>
        <p:spPr>
          <a:xfrm>
            <a:off x="457200" y="1600200"/>
            <a:ext cx="8229600" cy="4709120"/>
          </a:xfrm>
        </p:spPr>
        <p:txBody>
          <a:bodyPr>
            <a:normAutofit/>
          </a:bodyPr>
          <a:lstStyle/>
          <a:p>
            <a:r>
              <a:rPr lang="it-IT" sz="2400" dirty="0" smtClean="0"/>
              <a:t>L’autenticità è il pre-requisito indispensabile affinché qualsiasi forma di relazione possa instaurarsi e crescere in termini di partecipazione emotiva ed empatica (la “Relazione reale” a cui si riferisce Gelso nelle sue ricerche).</a:t>
            </a:r>
          </a:p>
          <a:p>
            <a:r>
              <a:rPr lang="it-IT" sz="2400" dirty="0" smtClean="0"/>
              <a:t>Fava: “</a:t>
            </a:r>
            <a:r>
              <a:rPr lang="it-IT" sz="2400" i="1" dirty="0" smtClean="0"/>
              <a:t>L’autenticità è l’opposto del ritiro, della mistificazione e dell’inganno consapevole o difensivo da parte del terapeuta” </a:t>
            </a:r>
            <a:r>
              <a:rPr lang="it-IT" sz="2400" dirty="0" smtClean="0"/>
              <a:t>(p. 42)</a:t>
            </a:r>
            <a:r>
              <a:rPr lang="it-IT" sz="2400" i="1" dirty="0" smtClean="0"/>
              <a:t>.</a:t>
            </a:r>
          </a:p>
          <a:p>
            <a:r>
              <a:rPr lang="it-IT" sz="2400" dirty="0" smtClean="0"/>
              <a:t>Fava: </a:t>
            </a:r>
            <a:r>
              <a:rPr lang="it-IT" sz="2400" i="1" dirty="0" smtClean="0"/>
              <a:t>“Ovviamente non si tratta di </a:t>
            </a:r>
            <a:r>
              <a:rPr lang="it-IT" sz="2400" i="1" dirty="0" err="1" smtClean="0"/>
              <a:t>self-disclosure</a:t>
            </a:r>
            <a:r>
              <a:rPr lang="it-IT" sz="2400" i="1" dirty="0" smtClean="0"/>
              <a:t> indiscriminate, ma di permettere la comunicazione di avvenimenti relazionali sentendosi parte di quella relazione terapeutica e trasmettendo questo sentire” </a:t>
            </a:r>
            <a:r>
              <a:rPr lang="it-IT" sz="2400" dirty="0" smtClean="0"/>
              <a:t>(p. 42)</a:t>
            </a:r>
            <a:r>
              <a:rPr lang="it-IT" sz="2400" i="1" dirty="0" smtClean="0"/>
              <a:t>.</a:t>
            </a:r>
          </a:p>
        </p:txBody>
      </p:sp>
      <p:sp>
        <p:nvSpPr>
          <p:cNvPr id="4" name="Segnaposto numero diapositiva 3"/>
          <p:cNvSpPr>
            <a:spLocks noGrp="1"/>
          </p:cNvSpPr>
          <p:nvPr>
            <p:ph type="sldNum" sz="quarter" idx="12"/>
          </p:nvPr>
        </p:nvSpPr>
        <p:spPr/>
        <p:txBody>
          <a:bodyPr/>
          <a:lstStyle/>
          <a:p>
            <a:fld id="{70E2357C-79F4-4851-B9C1-63F825594D51}" type="slidenum">
              <a:rPr lang="it-IT" smtClean="0"/>
              <a:pPr/>
              <a:t>23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Controtransfert e consapevolezza</a:t>
            </a:r>
            <a:endParaRPr lang="it-IT" dirty="0"/>
          </a:p>
        </p:txBody>
      </p:sp>
      <p:sp>
        <p:nvSpPr>
          <p:cNvPr id="3" name="Segnaposto contenuto 2"/>
          <p:cNvSpPr>
            <a:spLocks noGrp="1"/>
          </p:cNvSpPr>
          <p:nvPr>
            <p:ph idx="1"/>
          </p:nvPr>
        </p:nvSpPr>
        <p:spPr>
          <a:xfrm>
            <a:off x="457200" y="1600200"/>
            <a:ext cx="8229600" cy="4637112"/>
          </a:xfrm>
        </p:spPr>
        <p:txBody>
          <a:bodyPr>
            <a:normAutofit/>
          </a:bodyPr>
          <a:lstStyle/>
          <a:p>
            <a:r>
              <a:rPr lang="it-IT" sz="2400" dirty="0" smtClean="0"/>
              <a:t>È la capacità del terapeuta di comprendere e padroneggiare le proprie emozioni per come accadono in seduta.</a:t>
            </a:r>
          </a:p>
          <a:p>
            <a:r>
              <a:rPr lang="it-IT" sz="2400" dirty="0" smtClean="0"/>
              <a:t>L’evidenza scientifica attribuisce un ruolo sempre più centrale a questo aspetto nell’esito del processo terapeutico. Fava: “</a:t>
            </a:r>
            <a:r>
              <a:rPr lang="it-IT" sz="2400" i="1" dirty="0" smtClean="0"/>
              <a:t>La letteratura empirica sta confermando che non è la risposta </a:t>
            </a:r>
            <a:r>
              <a:rPr lang="it-IT" sz="2400" i="1" dirty="0" err="1" smtClean="0"/>
              <a:t>controtransferale</a:t>
            </a:r>
            <a:r>
              <a:rPr lang="it-IT" sz="2400" i="1" dirty="0" smtClean="0"/>
              <a:t> di per sé a influenzare l’esito, quanto la capacità del terapeuta di elaborarla e maneggiarla” </a:t>
            </a:r>
            <a:r>
              <a:rPr lang="it-IT" sz="2400" dirty="0" smtClean="0"/>
              <a:t>(p</a:t>
            </a:r>
            <a:r>
              <a:rPr lang="it-IT" sz="2400" i="1" dirty="0" smtClean="0"/>
              <a:t>. </a:t>
            </a:r>
            <a:r>
              <a:rPr lang="it-IT" sz="2400" dirty="0" smtClean="0"/>
              <a:t>43).</a:t>
            </a:r>
          </a:p>
          <a:p>
            <a:r>
              <a:rPr lang="it-IT" sz="2400" dirty="0" smtClean="0"/>
              <a:t>Questo aspetto comporta un enorme lavoro su di sé da parte del terapeuta: “</a:t>
            </a:r>
            <a:r>
              <a:rPr lang="it-IT" sz="2400" i="1" dirty="0" smtClean="0"/>
              <a:t>L’</a:t>
            </a:r>
            <a:r>
              <a:rPr lang="it-IT" sz="2400" i="1" dirty="0" err="1" smtClean="0"/>
              <a:t>autointegrazione</a:t>
            </a:r>
            <a:r>
              <a:rPr lang="it-IT" sz="2400" i="1" dirty="0" smtClean="0"/>
              <a:t> sottolinea l’importanza che il terapeuta risolva i suoi conflitti maggiori”</a:t>
            </a:r>
            <a:r>
              <a:rPr lang="it-IT" sz="2400" dirty="0" smtClean="0"/>
              <a:t> (p. 44), in modo che nell’interazione terapeuta-paziente non si ripropongano modalità “tossiche” (ambivalenti, </a:t>
            </a:r>
            <a:r>
              <a:rPr lang="it-IT" sz="2400" dirty="0" err="1" smtClean="0"/>
              <a:t>seduttive</a:t>
            </a:r>
            <a:r>
              <a:rPr lang="it-IT" sz="2400" dirty="0" smtClean="0"/>
              <a:t>, coercitive, </a:t>
            </a:r>
            <a:r>
              <a:rPr lang="it-IT" sz="2400" dirty="0" err="1" smtClean="0"/>
              <a:t>ecc…</a:t>
            </a:r>
            <a:r>
              <a:rPr lang="it-IT" sz="2400" dirty="0" smtClean="0"/>
              <a:t>).</a:t>
            </a:r>
          </a:p>
        </p:txBody>
      </p:sp>
      <p:sp>
        <p:nvSpPr>
          <p:cNvPr id="4" name="Segnaposto numero diapositiva 3"/>
          <p:cNvSpPr>
            <a:spLocks noGrp="1"/>
          </p:cNvSpPr>
          <p:nvPr>
            <p:ph type="sldNum" sz="quarter" idx="12"/>
          </p:nvPr>
        </p:nvSpPr>
        <p:spPr/>
        <p:txBody>
          <a:bodyPr/>
          <a:lstStyle/>
          <a:p>
            <a:fld id="{70E2357C-79F4-4851-B9C1-63F825594D51}" type="slidenum">
              <a:rPr lang="it-IT" smtClean="0"/>
              <a:pPr/>
              <a:t>24</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Creatività, feedback ed elasticità</a:t>
            </a:r>
            <a:endParaRPr lang="it-IT" dirty="0"/>
          </a:p>
        </p:txBody>
      </p:sp>
      <p:sp>
        <p:nvSpPr>
          <p:cNvPr id="3" name="Segnaposto contenuto 2"/>
          <p:cNvSpPr>
            <a:spLocks noGrp="1"/>
          </p:cNvSpPr>
          <p:nvPr>
            <p:ph idx="1"/>
          </p:nvPr>
        </p:nvSpPr>
        <p:spPr/>
        <p:txBody>
          <a:bodyPr>
            <a:normAutofit/>
          </a:bodyPr>
          <a:lstStyle/>
          <a:p>
            <a:r>
              <a:rPr lang="it-IT" sz="2400" dirty="0" smtClean="0"/>
              <a:t>Prove sperimentali e analisi longitudinali alla mano, altri fattori entrano il gioco nel successo terapeutico:</a:t>
            </a:r>
          </a:p>
          <a:p>
            <a:pPr>
              <a:buNone/>
            </a:pPr>
            <a:r>
              <a:rPr lang="it-IT" sz="2400" dirty="0" smtClean="0"/>
              <a:t>1) La creatività del progetto di cura condiviso.</a:t>
            </a:r>
          </a:p>
          <a:p>
            <a:pPr>
              <a:buNone/>
            </a:pPr>
            <a:r>
              <a:rPr lang="it-IT" sz="2400" dirty="0" smtClean="0"/>
              <a:t>2) La richiesta di feedback da parte del terapeuta al paziente sull’andamento della terapia.</a:t>
            </a:r>
          </a:p>
          <a:p>
            <a:pPr>
              <a:buNone/>
            </a:pPr>
            <a:r>
              <a:rPr lang="it-IT" sz="2400" dirty="0" smtClean="0"/>
              <a:t>3) Un’interazione costante focalizzata sugli esiti del percorso.</a:t>
            </a:r>
          </a:p>
          <a:p>
            <a:pPr>
              <a:buNone/>
            </a:pPr>
            <a:r>
              <a:rPr lang="it-IT" sz="2400" dirty="0" smtClean="0"/>
              <a:t>4) L’elasticità, da parte del terapeuta, nell’integrare elementi anche al di fuori dei propri schemi interpretativi.</a:t>
            </a:r>
          </a:p>
          <a:p>
            <a:r>
              <a:rPr lang="it-IT" sz="2400" dirty="0" smtClean="0"/>
              <a:t>Si tratta, sempre e comunque, di fattori relazionali, afferenti al </a:t>
            </a:r>
            <a:r>
              <a:rPr lang="it-IT" sz="2400" i="1" dirty="0" smtClean="0"/>
              <a:t>come</a:t>
            </a:r>
            <a:r>
              <a:rPr lang="it-IT" sz="2400" dirty="0" smtClean="0"/>
              <a:t>, al modo della relazione, e non al </a:t>
            </a:r>
            <a:r>
              <a:rPr lang="it-IT" sz="2400" i="1" dirty="0" smtClean="0"/>
              <a:t>che cosa</a:t>
            </a:r>
            <a:r>
              <a:rPr lang="it-IT" sz="2400" dirty="0" smtClean="0"/>
              <a:t>, al contenuto disciplinare del sapere che in psicoterapia si esprime.</a:t>
            </a:r>
          </a:p>
          <a:p>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25</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 gioca tutto nell’</a:t>
            </a:r>
            <a:r>
              <a:rPr lang="it-IT" dirty="0" err="1" smtClean="0"/>
              <a:t>hic</a:t>
            </a:r>
            <a:r>
              <a:rPr lang="it-IT" dirty="0" smtClean="0"/>
              <a:t> </a:t>
            </a:r>
            <a:r>
              <a:rPr lang="it-IT" dirty="0" err="1" smtClean="0"/>
              <a:t>et</a:t>
            </a:r>
            <a:r>
              <a:rPr lang="it-IT" dirty="0" smtClean="0"/>
              <a:t> </a:t>
            </a:r>
            <a:r>
              <a:rPr lang="it-IT" dirty="0" err="1" smtClean="0"/>
              <a:t>nunc</a:t>
            </a:r>
            <a:endParaRPr lang="it-IT" dirty="0"/>
          </a:p>
        </p:txBody>
      </p:sp>
      <p:sp>
        <p:nvSpPr>
          <p:cNvPr id="3" name="Segnaposto contenuto 2"/>
          <p:cNvSpPr>
            <a:spLocks noGrp="1"/>
          </p:cNvSpPr>
          <p:nvPr>
            <p:ph idx="1"/>
          </p:nvPr>
        </p:nvSpPr>
        <p:spPr/>
        <p:txBody>
          <a:bodyPr>
            <a:normAutofit/>
          </a:bodyPr>
          <a:lstStyle/>
          <a:p>
            <a:r>
              <a:rPr lang="it-IT" sz="2400" dirty="0" smtClean="0"/>
              <a:t>Lavorare in termini relazionali significa focalizzare l’attenzione sull’“</a:t>
            </a:r>
            <a:r>
              <a:rPr lang="it-IT" sz="2400" dirty="0" err="1" smtClean="0"/>
              <a:t>hic</a:t>
            </a:r>
            <a:r>
              <a:rPr lang="it-IT" sz="2400" dirty="0" smtClean="0"/>
              <a:t> </a:t>
            </a:r>
            <a:r>
              <a:rPr lang="it-IT" sz="2400" dirty="0" err="1" smtClean="0"/>
              <a:t>et</a:t>
            </a:r>
            <a:r>
              <a:rPr lang="it-IT" sz="2400" dirty="0" smtClean="0"/>
              <a:t> </a:t>
            </a:r>
            <a:r>
              <a:rPr lang="it-IT" sz="2400" dirty="0" err="1" smtClean="0"/>
              <a:t>nunc</a:t>
            </a:r>
            <a:r>
              <a:rPr lang="it-IT" sz="2400" dirty="0" smtClean="0"/>
              <a:t>”, su ciò che accade in seduta.</a:t>
            </a:r>
          </a:p>
          <a:p>
            <a:r>
              <a:rPr lang="it-IT" sz="2400" dirty="0" smtClean="0"/>
              <a:t>Ogni paziente ha una percezione diretta di ciò che nello spazio relazionale costruito tra sé e il terapeuta è possibile dire ed esprimere: il paziente “sente” il proprio terapeuta e il grado di legittimità nell’espressione di sé che gli restituisce.</a:t>
            </a:r>
          </a:p>
          <a:p>
            <a:r>
              <a:rPr lang="it-IT" sz="2400" dirty="0" smtClean="0"/>
              <a:t>Si tratta di una percezione espressiva, posturale, mimica, di tensione o distensione fisica ed emotiva che passa in modo diretto ed immediato; in questo senso è extralinguistica.</a:t>
            </a:r>
          </a:p>
          <a:p>
            <a:r>
              <a:rPr lang="it-IT" sz="2400" dirty="0" smtClean="0"/>
              <a:t>La voce, il ritmo, la microfisica dei movimenti volontari ed involontari ne sono i vettori più potenti, seppur “sotterranei”.</a:t>
            </a:r>
          </a:p>
          <a:p>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26</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terapia, luogo di legittimazione</a:t>
            </a:r>
            <a:endParaRPr lang="it-IT" dirty="0"/>
          </a:p>
        </p:txBody>
      </p:sp>
      <p:sp>
        <p:nvSpPr>
          <p:cNvPr id="3" name="Segnaposto contenuto 2"/>
          <p:cNvSpPr>
            <a:spLocks noGrp="1"/>
          </p:cNvSpPr>
          <p:nvPr>
            <p:ph idx="1"/>
          </p:nvPr>
        </p:nvSpPr>
        <p:spPr/>
        <p:txBody>
          <a:bodyPr>
            <a:normAutofit/>
          </a:bodyPr>
          <a:lstStyle/>
          <a:p>
            <a:r>
              <a:rPr lang="it-IT" sz="2400" dirty="0" smtClean="0"/>
              <a:t>Ciò di cui ci si potrà occupare, di volta in volta, in seduta, sarà semplicemente ciò che la relazione tra paziente e terapeuta sarà in grado di “reggere” e “legittimare”, e che quindi, in quella relazione, potrà “emergere”.</a:t>
            </a:r>
          </a:p>
          <a:p>
            <a:r>
              <a:rPr lang="it-IT" sz="2400" dirty="0" smtClean="0"/>
              <a:t>Tutto ciò che accade emotivamente al terapeuta, nel vortice della seduta, e che il paziente avverte in modo diretto, designerà uno spazio emotivo, relazionale e, infine, discorsivo in cui il paziente stesso si percepirà e potrà esprimersi.</a:t>
            </a:r>
          </a:p>
          <a:p>
            <a:r>
              <a:rPr lang="it-IT" sz="2400" dirty="0" smtClean="0"/>
              <a:t>In questo luogo fenomenico il paziente avvertirà la legittimità (o, di contro, la colpevole inadeguatezza) dei contenuti che sta per portare in seduta e si comporterà di conseguenza.</a:t>
            </a:r>
          </a:p>
        </p:txBody>
      </p:sp>
      <p:sp>
        <p:nvSpPr>
          <p:cNvPr id="4" name="Segnaposto numero diapositiva 3"/>
          <p:cNvSpPr>
            <a:spLocks noGrp="1"/>
          </p:cNvSpPr>
          <p:nvPr>
            <p:ph type="sldNum" sz="quarter" idx="12"/>
          </p:nvPr>
        </p:nvSpPr>
        <p:spPr/>
        <p:txBody>
          <a:bodyPr/>
          <a:lstStyle/>
          <a:p>
            <a:fld id="{70E2357C-79F4-4851-B9C1-63F825594D51}" type="slidenum">
              <a:rPr lang="it-IT" smtClean="0"/>
              <a:pPr/>
              <a:t>27</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Dove prendono forma i racconti</a:t>
            </a:r>
            <a:endParaRPr lang="it-IT" dirty="0"/>
          </a:p>
        </p:txBody>
      </p:sp>
      <p:sp>
        <p:nvSpPr>
          <p:cNvPr id="3" name="Segnaposto contenuto 2"/>
          <p:cNvSpPr>
            <a:spLocks noGrp="1"/>
          </p:cNvSpPr>
          <p:nvPr>
            <p:ph idx="1"/>
          </p:nvPr>
        </p:nvSpPr>
        <p:spPr>
          <a:xfrm>
            <a:off x="457200" y="1600200"/>
            <a:ext cx="8229600" cy="4781128"/>
          </a:xfrm>
        </p:spPr>
        <p:txBody>
          <a:bodyPr>
            <a:normAutofit/>
          </a:bodyPr>
          <a:lstStyle/>
          <a:p>
            <a:r>
              <a:rPr lang="it-IT" sz="2400" dirty="0" smtClean="0"/>
              <a:t>In rapporto a questo sottilissimo gioco di specchi e di corrispondenze, di percezioni sofisticatissime, sottotraccia, silenti, invisibili, eppure potentissime, si costruisce l’architettura di qualsiasi discorso concepibile ed esprimibile nel percorso psicoterapeutico.</a:t>
            </a:r>
          </a:p>
          <a:p>
            <a:r>
              <a:rPr lang="it-IT" sz="2400" dirty="0" smtClean="0"/>
              <a:t>Ecco dunque che nello spazio relazionale della psicoterapia per il paziente sarà possibile affrontare ciò che, anzitutto, il terapeuta sarà in grado di reggere emotivamente e di cui, inavvertitamente, “consentirà” l’espressione.</a:t>
            </a:r>
          </a:p>
          <a:p>
            <a:r>
              <a:rPr lang="it-IT" sz="2400" dirty="0" smtClean="0"/>
              <a:t>Lì potranno emergere temi, episodi, aneddoti, racconti, vissuti di cui è possibile parlare insieme nella misura in cui il paziente non si sente giudicato, indicato, screditato, banalizzato.</a:t>
            </a:r>
          </a:p>
        </p:txBody>
      </p:sp>
      <p:sp>
        <p:nvSpPr>
          <p:cNvPr id="4" name="Segnaposto numero diapositiva 3"/>
          <p:cNvSpPr>
            <a:spLocks noGrp="1"/>
          </p:cNvSpPr>
          <p:nvPr>
            <p:ph type="sldNum" sz="quarter" idx="12"/>
          </p:nvPr>
        </p:nvSpPr>
        <p:spPr/>
        <p:txBody>
          <a:bodyPr/>
          <a:lstStyle/>
          <a:p>
            <a:fld id="{70E2357C-79F4-4851-B9C1-63F825594D51}" type="slidenum">
              <a:rPr lang="it-IT" smtClean="0"/>
              <a:pPr/>
              <a:t>28</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L’emotività che diventa linguaggio</a:t>
            </a:r>
            <a:endParaRPr lang="it-IT" dirty="0"/>
          </a:p>
        </p:txBody>
      </p:sp>
      <p:sp>
        <p:nvSpPr>
          <p:cNvPr id="3" name="Segnaposto contenuto 2"/>
          <p:cNvSpPr>
            <a:spLocks noGrp="1"/>
          </p:cNvSpPr>
          <p:nvPr>
            <p:ph idx="1"/>
          </p:nvPr>
        </p:nvSpPr>
        <p:spPr>
          <a:xfrm>
            <a:off x="457200" y="1600200"/>
            <a:ext cx="8229600" cy="4709120"/>
          </a:xfrm>
        </p:spPr>
        <p:txBody>
          <a:bodyPr>
            <a:normAutofit lnSpcReduction="10000"/>
          </a:bodyPr>
          <a:lstStyle/>
          <a:p>
            <a:r>
              <a:rPr lang="it-IT" sz="2400" dirty="0" smtClean="0"/>
              <a:t>In quest’emotività fluida, libera, impalpabile, si costruisce e ricostruisce un’intera storia di vita attraverso un “racconto” (nostro, comune, storico, sociale, </a:t>
            </a:r>
            <a:r>
              <a:rPr lang="it-IT" sz="2400" dirty="0" err="1" smtClean="0"/>
              <a:t>ecc…</a:t>
            </a:r>
            <a:r>
              <a:rPr lang="it-IT" sz="2400" dirty="0" smtClean="0"/>
              <a:t>).</a:t>
            </a:r>
          </a:p>
          <a:p>
            <a:r>
              <a:rPr lang="it-IT" sz="2400" dirty="0" smtClean="0"/>
              <a:t>Quella vita lì si costruisce e si ricostruisce in quel racconto e in quelle parole, di tutti e di ciascuno, rese fruibili ed accessibili </a:t>
            </a:r>
            <a:r>
              <a:rPr lang="it-IT" sz="2400" dirty="0" err="1" smtClean="0"/>
              <a:t>relazionalmente</a:t>
            </a:r>
            <a:r>
              <a:rPr lang="it-IT" sz="2400" dirty="0" smtClean="0"/>
              <a:t> in un incontro. La psicoterapia deve avvicinarsi alla vita fin quasi a toccarla, a confondersi con essa.</a:t>
            </a:r>
          </a:p>
          <a:p>
            <a:r>
              <a:rPr lang="it-IT" sz="2400" dirty="0" smtClean="0"/>
              <a:t>Un incontro per quanto più possibile </a:t>
            </a:r>
            <a:r>
              <a:rPr lang="it-IT" sz="2400" i="1" dirty="0" smtClean="0"/>
              <a:t>pulito</a:t>
            </a:r>
            <a:r>
              <a:rPr lang="it-IT" sz="2400" dirty="0" smtClean="0"/>
              <a:t>, nell’immediatezza in cui avviene, e </a:t>
            </a:r>
            <a:r>
              <a:rPr lang="it-IT" sz="2400" i="1" dirty="0" smtClean="0"/>
              <a:t>libero</a:t>
            </a:r>
            <a:r>
              <a:rPr lang="it-IT" sz="2400" dirty="0" smtClean="0"/>
              <a:t> nel modo in cui si articola, in termini di possibilità e legittimità dell’espressione.</a:t>
            </a:r>
          </a:p>
          <a:p>
            <a:r>
              <a:rPr lang="it-IT" sz="2400" dirty="0" smtClean="0"/>
              <a:t>Un incontro dove sia possibile intendersi con le parole di tutti e di ciascuno, fatte proprie, dalla diade paziente-terapeuta, attraverso un gergo “comune”, ma in qualche misura “unico”.</a:t>
            </a:r>
          </a:p>
        </p:txBody>
      </p:sp>
      <p:sp>
        <p:nvSpPr>
          <p:cNvPr id="4" name="Segnaposto numero diapositiva 3"/>
          <p:cNvSpPr>
            <a:spLocks noGrp="1"/>
          </p:cNvSpPr>
          <p:nvPr>
            <p:ph type="sldNum" sz="quarter" idx="12"/>
          </p:nvPr>
        </p:nvSpPr>
        <p:spPr/>
        <p:txBody>
          <a:bodyPr/>
          <a:lstStyle/>
          <a:p>
            <a:fld id="{70E2357C-79F4-4851-B9C1-63F825594D51}" type="slidenum">
              <a:rPr lang="it-IT" smtClean="0"/>
              <a:pPr/>
              <a:t>29</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568952" cy="1143000"/>
          </a:xfrm>
        </p:spPr>
        <p:txBody>
          <a:bodyPr>
            <a:noAutofit/>
          </a:bodyPr>
          <a:lstStyle/>
          <a:p>
            <a:r>
              <a:rPr lang="it-IT" sz="4100" dirty="0" smtClean="0"/>
              <a:t>Ricominciamo dal nostro “</a:t>
            </a:r>
            <a:r>
              <a:rPr lang="it-IT" sz="4100" dirty="0" err="1" smtClean="0"/>
              <a:t>lingueggiare</a:t>
            </a:r>
            <a:r>
              <a:rPr lang="it-IT" sz="4100" dirty="0" smtClean="0"/>
              <a:t>”</a:t>
            </a:r>
            <a:endParaRPr lang="it-IT" sz="4100" dirty="0"/>
          </a:p>
        </p:txBody>
      </p:sp>
      <p:sp>
        <p:nvSpPr>
          <p:cNvPr id="3" name="Segnaposto contenuto 2"/>
          <p:cNvSpPr>
            <a:spLocks noGrp="1"/>
          </p:cNvSpPr>
          <p:nvPr>
            <p:ph idx="1"/>
          </p:nvPr>
        </p:nvSpPr>
        <p:spPr>
          <a:xfrm>
            <a:off x="457200" y="1600200"/>
            <a:ext cx="8229600" cy="4709120"/>
          </a:xfrm>
        </p:spPr>
        <p:txBody>
          <a:bodyPr>
            <a:normAutofit/>
          </a:bodyPr>
          <a:lstStyle/>
          <a:p>
            <a:r>
              <a:rPr lang="it-IT" sz="2400" dirty="0" smtClean="0"/>
              <a:t>Proviamo a darci questa indicazione operativa: dobbiamo osservare, ancora una volta, il modo in cui “</a:t>
            </a:r>
            <a:r>
              <a:rPr lang="it-IT" sz="2400" dirty="0" err="1" smtClean="0"/>
              <a:t>lingueggiamo</a:t>
            </a:r>
            <a:r>
              <a:rPr lang="it-IT" sz="2400" dirty="0" smtClean="0"/>
              <a:t>”, il modo in cui ci raccontiamo ciò che sappiamo e ciò che ci accade; sia in qualità di </a:t>
            </a:r>
            <a:r>
              <a:rPr lang="it-IT" sz="2400" i="1" dirty="0" smtClean="0"/>
              <a:t>membri di una collettività </a:t>
            </a:r>
            <a:r>
              <a:rPr lang="it-IT" sz="2400" dirty="0" smtClean="0"/>
              <a:t>e partecipi di un linguaggio comune (e di quella forma di vita), sia in quanto </a:t>
            </a:r>
            <a:r>
              <a:rPr lang="it-IT" sz="2400" i="1" dirty="0" smtClean="0"/>
              <a:t>individui singolari</a:t>
            </a:r>
            <a:r>
              <a:rPr lang="it-IT" sz="2400" dirty="0" smtClean="0"/>
              <a:t>, titolari di una storia unica ed irriducibile e, in quanto tali, chiamati a dare un senso altrettanto singolare a ciò che la parole di tutti esprimono.</a:t>
            </a:r>
          </a:p>
          <a:p>
            <a:r>
              <a:rPr lang="it-IT" sz="2400" dirty="0" smtClean="0"/>
              <a:t>Questo </a:t>
            </a:r>
            <a:r>
              <a:rPr lang="it-IT" sz="2400" i="1" dirty="0" smtClean="0"/>
              <a:t>vortice</a:t>
            </a:r>
            <a:r>
              <a:rPr lang="it-IT" sz="2400" dirty="0" smtClean="0"/>
              <a:t> è in gioco in tutto ciò che siamo, diciamo, facciamo e sappiamo. Ed è qui che dobbiamo entrate per rispondere, a nostro modo, a quella domanda universale: “Dove si nasconde la salute?”.</a:t>
            </a:r>
          </a:p>
        </p:txBody>
      </p:sp>
      <p:sp>
        <p:nvSpPr>
          <p:cNvPr id="4" name="Segnaposto numero diapositiva 3"/>
          <p:cNvSpPr>
            <a:spLocks noGrp="1"/>
          </p:cNvSpPr>
          <p:nvPr>
            <p:ph type="sldNum" sz="quarter" idx="12"/>
          </p:nvPr>
        </p:nvSpPr>
        <p:spPr/>
        <p:txBody>
          <a:bodyPr/>
          <a:lstStyle/>
          <a:p>
            <a:fld id="{70E2357C-79F4-4851-B9C1-63F825594D51}" type="slidenum">
              <a:rPr lang="it-IT" smtClean="0"/>
              <a:pPr/>
              <a:t>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Unicità ed esclusività dell’incontro</a:t>
            </a:r>
            <a:endParaRPr lang="it-IT" dirty="0"/>
          </a:p>
        </p:txBody>
      </p:sp>
      <p:sp>
        <p:nvSpPr>
          <p:cNvPr id="3" name="Segnaposto contenuto 2"/>
          <p:cNvSpPr>
            <a:spLocks noGrp="1"/>
          </p:cNvSpPr>
          <p:nvPr>
            <p:ph idx="1"/>
          </p:nvPr>
        </p:nvSpPr>
        <p:spPr>
          <a:xfrm>
            <a:off x="457200" y="1600200"/>
            <a:ext cx="8229600" cy="4709120"/>
          </a:xfrm>
        </p:spPr>
        <p:txBody>
          <a:bodyPr>
            <a:normAutofit/>
          </a:bodyPr>
          <a:lstStyle/>
          <a:p>
            <a:r>
              <a:rPr lang="it-IT" sz="2400" dirty="0" smtClean="0"/>
              <a:t>Tutte queste indicazioni della ricerca empirica ci portano ancora una volta ad imboccare la strada dell’indagine della </a:t>
            </a:r>
            <a:r>
              <a:rPr lang="it-IT" sz="2400" i="1" dirty="0" smtClean="0"/>
              <a:t>soggettività</a:t>
            </a:r>
            <a:r>
              <a:rPr lang="it-IT" sz="2400" dirty="0" smtClean="0"/>
              <a:t>, contrapposta all’oggettività, e dell’</a:t>
            </a:r>
            <a:r>
              <a:rPr lang="it-IT" sz="2400" i="1" dirty="0" smtClean="0"/>
              <a:t>unicità</a:t>
            </a:r>
            <a:r>
              <a:rPr lang="it-IT" sz="2400" dirty="0" smtClean="0"/>
              <a:t>, contrapposta all’universalità dei paradigmi assoluti.</a:t>
            </a:r>
          </a:p>
          <a:p>
            <a:r>
              <a:rPr lang="it-IT" sz="2400" dirty="0" smtClean="0"/>
              <a:t>Dobbiamo dotarci di strumenti di comprensione e di intervento talmente elastici e flessibili da poter diventare personali ed unici, piuttosto che protocollari e standardizzati.</a:t>
            </a:r>
          </a:p>
          <a:p>
            <a:r>
              <a:rPr lang="it-IT" sz="2400" dirty="0" smtClean="0"/>
              <a:t>Se ciò che è terapeutico è la relazione e la relazione non può che essere individuale, personale, costruita su misura come un abito di sartoria, dobbiamo fare della psicoterapia un “sapere della relazione” e non dell’“interpretazione”. Tantomeno un sapere del cervello.</a:t>
            </a:r>
          </a:p>
        </p:txBody>
      </p:sp>
      <p:sp>
        <p:nvSpPr>
          <p:cNvPr id="4" name="Segnaposto numero diapositiva 3"/>
          <p:cNvSpPr>
            <a:spLocks noGrp="1"/>
          </p:cNvSpPr>
          <p:nvPr>
            <p:ph type="sldNum" sz="quarter" idx="12"/>
          </p:nvPr>
        </p:nvSpPr>
        <p:spPr/>
        <p:txBody>
          <a:bodyPr/>
          <a:lstStyle/>
          <a:p>
            <a:fld id="{70E2357C-79F4-4851-B9C1-63F825594D51}" type="slidenum">
              <a:rPr lang="it-IT" smtClean="0"/>
              <a:pPr/>
              <a:t>30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salute dell’individuo</a:t>
            </a:r>
            <a:endParaRPr lang="it-IT" dirty="0"/>
          </a:p>
        </p:txBody>
      </p:sp>
      <p:sp>
        <p:nvSpPr>
          <p:cNvPr id="3" name="Segnaposto contenuto 2"/>
          <p:cNvSpPr>
            <a:spLocks noGrp="1"/>
          </p:cNvSpPr>
          <p:nvPr>
            <p:ph idx="1"/>
          </p:nvPr>
        </p:nvSpPr>
        <p:spPr/>
        <p:txBody>
          <a:bodyPr>
            <a:normAutofit/>
          </a:bodyPr>
          <a:lstStyle/>
          <a:p>
            <a:r>
              <a:rPr lang="it-IT" sz="2400" dirty="0" smtClean="0"/>
              <a:t>Ecco dunque che la salute, in una dimensione </a:t>
            </a:r>
            <a:r>
              <a:rPr lang="it-IT" sz="2400" dirty="0" err="1" smtClean="0"/>
              <a:t>a-riduzionistica</a:t>
            </a:r>
            <a:r>
              <a:rPr lang="it-IT" sz="2400" dirty="0" smtClean="0"/>
              <a:t>, costruttiva, generativa e comprensiva, ha per oggetto l’individuo, la persona, “quella vita lì e nessun’altra”.</a:t>
            </a:r>
          </a:p>
          <a:p>
            <a:r>
              <a:rPr lang="it-IT" sz="2400" dirty="0" smtClean="0"/>
              <a:t>Individuo inteso come soggetto unico ed irriducibile di esperienza, artefice di un senso (possibile nella collettività a cui appartiene), partecipe della vita di una comunità operante e dialogante, protagonista di un’esistenza individuale e tessitore del suo racconto.</a:t>
            </a:r>
          </a:p>
          <a:p>
            <a:r>
              <a:rPr lang="it-IT" sz="2400" dirty="0" smtClean="0"/>
              <a:t>Pensare l’individuo (e la sua salute) in termini costruttivisti significa abbandonare gli assoluti, gli universali, i riduzionismi e, al contrario, calarsi nell’unicità dell’esperienza personale.</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31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salute sta in un racconto di </a:t>
            </a:r>
            <a:r>
              <a:rPr lang="it-IT" dirty="0" err="1" smtClean="0"/>
              <a:t>sè</a:t>
            </a:r>
            <a:endParaRPr lang="it-IT" dirty="0"/>
          </a:p>
        </p:txBody>
      </p:sp>
      <p:sp>
        <p:nvSpPr>
          <p:cNvPr id="3" name="Segnaposto contenuto 2"/>
          <p:cNvSpPr>
            <a:spLocks noGrp="1"/>
          </p:cNvSpPr>
          <p:nvPr>
            <p:ph idx="1"/>
          </p:nvPr>
        </p:nvSpPr>
        <p:spPr>
          <a:xfrm>
            <a:off x="457200" y="1484784"/>
            <a:ext cx="8229600" cy="4752528"/>
          </a:xfrm>
        </p:spPr>
        <p:txBody>
          <a:bodyPr>
            <a:normAutofit/>
          </a:bodyPr>
          <a:lstStyle/>
          <a:p>
            <a:r>
              <a:rPr lang="it-IT" sz="2400" dirty="0" smtClean="0"/>
              <a:t>La salute sta dunque in un racconto, anzitutto. Racconto  autobiografico. Di sé, della propria storia, costruzione emotiva ed attualità esistenziale.</a:t>
            </a:r>
          </a:p>
          <a:p>
            <a:r>
              <a:rPr lang="it-IT" sz="2400" dirty="0" smtClean="0"/>
              <a:t>Racconto che definisce lo spazio vitale di un incontro tra sé e sé, anzitutto,  in cui l’esperienza si nomina (e si plasma), integrando – per quanto possibile - le parti del tutto.</a:t>
            </a:r>
          </a:p>
          <a:p>
            <a:r>
              <a:rPr lang="it-IT" sz="2400" dirty="0" smtClean="0"/>
              <a:t>La narrazione che produce benessere è quella che riesce a “tenere insieme” un’intera storia di vita, dando un peso specifico ed una qualificazione emotiva agli “eventi” di cui si compone, e ad osservare come agisce nel presente.</a:t>
            </a:r>
          </a:p>
          <a:p>
            <a:r>
              <a:rPr lang="it-IT" sz="2400" dirty="0" smtClean="0"/>
              <a:t>Narrazione in perenne movimento e costruzione, come  la vita di cui è espressione.</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32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496944" cy="1143000"/>
          </a:xfrm>
        </p:spPr>
        <p:txBody>
          <a:bodyPr>
            <a:noAutofit/>
          </a:bodyPr>
          <a:lstStyle/>
          <a:p>
            <a:r>
              <a:rPr lang="it-IT" sz="4200" dirty="0" smtClean="0"/>
              <a:t>Guidano: che cosa significa benessere</a:t>
            </a:r>
            <a:endParaRPr lang="it-IT" sz="4200" dirty="0"/>
          </a:p>
        </p:txBody>
      </p:sp>
      <p:sp>
        <p:nvSpPr>
          <p:cNvPr id="3" name="Segnaposto contenuto 2"/>
          <p:cNvSpPr>
            <a:spLocks noGrp="1"/>
          </p:cNvSpPr>
          <p:nvPr>
            <p:ph idx="1"/>
          </p:nvPr>
        </p:nvSpPr>
        <p:spPr>
          <a:xfrm>
            <a:off x="457200" y="1484784"/>
            <a:ext cx="8229600" cy="4896544"/>
          </a:xfrm>
        </p:spPr>
        <p:txBody>
          <a:bodyPr>
            <a:normAutofit/>
          </a:bodyPr>
          <a:lstStyle/>
          <a:p>
            <a:r>
              <a:rPr lang="it-IT" sz="2400" dirty="0" smtClean="0"/>
              <a:t>Guidano: “Stare in una condizione di benessere non significa sperimentare solo emozioni </a:t>
            </a:r>
            <a:r>
              <a:rPr lang="it-IT" sz="2400" dirty="0" err="1" smtClean="0"/>
              <a:t>piacevoli…</a:t>
            </a:r>
            <a:r>
              <a:rPr lang="it-IT" sz="2400" dirty="0" smtClean="0"/>
              <a:t> (nella vita ne accadono di tutti i colori). Significa riuscire ad integrare tutte le parti di sé, anche le più dolenti, le fragilità, le paure, le difficoltà. Integrare la propria storia con la propria attualità esistenziale. Nella consapevolezza che, pur riuscendo in questa impresa, non è che le parti dolenti facciano meno male, ma produrranno un dolore più comprensibile, più padroneggiabile, riconducibile alla propria storia; un dolore di cui è possibile intravedere, in qualche misura, un’origine e, magari, attribuire anche un senso. Ed è possibile condividere, starci insieme amorevolmente e senza troppa paura. Questo è il massimo che possiamo fare in quanto uomini”.</a:t>
            </a:r>
          </a:p>
        </p:txBody>
      </p:sp>
      <p:sp>
        <p:nvSpPr>
          <p:cNvPr id="4" name="Segnaposto numero diapositiva 3"/>
          <p:cNvSpPr>
            <a:spLocks noGrp="1"/>
          </p:cNvSpPr>
          <p:nvPr>
            <p:ph type="sldNum" sz="quarter" idx="12"/>
          </p:nvPr>
        </p:nvSpPr>
        <p:spPr/>
        <p:txBody>
          <a:bodyPr/>
          <a:lstStyle/>
          <a:p>
            <a:fld id="{70E2357C-79F4-4851-B9C1-63F825594D51}" type="slidenum">
              <a:rPr lang="it-IT" smtClean="0"/>
              <a:pPr/>
              <a:t>33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666530"/>
          </a:xfrm>
        </p:spPr>
        <p:txBody>
          <a:bodyPr>
            <a:normAutofit/>
          </a:bodyPr>
          <a:lstStyle/>
          <a:p>
            <a:r>
              <a:rPr lang="it-IT" sz="5400" dirty="0" smtClean="0"/>
              <a:t>Grazie e buona serata</a:t>
            </a:r>
            <a:endParaRPr lang="it-IT" sz="5400" dirty="0"/>
          </a:p>
        </p:txBody>
      </p:sp>
      <p:sp>
        <p:nvSpPr>
          <p:cNvPr id="3" name="Segnaposto contenuto 2"/>
          <p:cNvSpPr>
            <a:spLocks noGrp="1"/>
          </p:cNvSpPr>
          <p:nvPr>
            <p:ph idx="1"/>
          </p:nvPr>
        </p:nvSpPr>
        <p:spPr>
          <a:xfrm>
            <a:off x="457200" y="6021288"/>
            <a:ext cx="8229600" cy="104875"/>
          </a:xfrm>
        </p:spPr>
        <p:txBody>
          <a:bodyPr>
            <a:normAutofit fontScale="25000" lnSpcReduction="20000"/>
          </a:bodyPr>
          <a:lstStyle/>
          <a:p>
            <a:endParaRPr lang="it-IT"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34</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vortice: vivere e sentirsi vivere</a:t>
            </a:r>
            <a:endParaRPr lang="it-IT" dirty="0"/>
          </a:p>
        </p:txBody>
      </p:sp>
      <p:sp>
        <p:nvSpPr>
          <p:cNvPr id="3" name="Segnaposto contenuto 2"/>
          <p:cNvSpPr>
            <a:spLocks noGrp="1"/>
          </p:cNvSpPr>
          <p:nvPr>
            <p:ph idx="1"/>
          </p:nvPr>
        </p:nvSpPr>
        <p:spPr>
          <a:xfrm>
            <a:off x="467544" y="1556792"/>
            <a:ext cx="8229600" cy="4824536"/>
          </a:xfrm>
        </p:spPr>
        <p:txBody>
          <a:bodyPr>
            <a:normAutofit lnSpcReduction="10000"/>
          </a:bodyPr>
          <a:lstStyle/>
          <a:p>
            <a:r>
              <a:rPr lang="it-IT" sz="2400" dirty="0" smtClean="0"/>
              <a:t>In questo vortice siamo perennemente inscritti in tutto il nostro agire, dai piccoli movimenti della quotidianità ai grandi temi dell’esistenza umana e universale fino al racconto della nostra storia di vita e del senso che siamo in grado di darle.</a:t>
            </a:r>
          </a:p>
          <a:p>
            <a:r>
              <a:rPr lang="it-IT" sz="2400" dirty="0" smtClean="0"/>
              <a:t>Questo vortice è la nostra postura, il nostro modo di essere e di stare nel mondo. Simultaneamente è il nostro modo di spiegarcelo e raccontarcelo, con le parole che ci sono state date e che utilizziamo “a nostro modo”.</a:t>
            </a:r>
          </a:p>
          <a:p>
            <a:r>
              <a:rPr lang="it-IT" sz="2400" dirty="0" smtClean="0"/>
              <a:t>Bruno Bara: possiamo fare una seduta di psicoterapia su come mi hai passato un bicchiere d’acqua, su ciò che hai provato nel passarmelo e – aggiungerei io - su come ci raccontiamo  insieme questo micro episodio. Tutto parla di noi.</a:t>
            </a:r>
          </a:p>
          <a:p>
            <a:r>
              <a:rPr lang="it-IT" sz="2400" dirty="0" smtClean="0"/>
              <a:t>È qui che si gioca la partita della realtà.</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4</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Co-appartenenza</a:t>
            </a:r>
            <a:r>
              <a:rPr lang="it-IT" dirty="0" smtClean="0"/>
              <a:t> nell’unicità</a:t>
            </a:r>
            <a:endParaRPr lang="it-IT" dirty="0"/>
          </a:p>
        </p:txBody>
      </p:sp>
      <p:sp>
        <p:nvSpPr>
          <p:cNvPr id="3" name="Segnaposto contenuto 2"/>
          <p:cNvSpPr>
            <a:spLocks noGrp="1"/>
          </p:cNvSpPr>
          <p:nvPr>
            <p:ph idx="1"/>
          </p:nvPr>
        </p:nvSpPr>
        <p:spPr>
          <a:xfrm>
            <a:off x="457200" y="1600200"/>
            <a:ext cx="8229600" cy="4709120"/>
          </a:xfrm>
        </p:spPr>
        <p:txBody>
          <a:bodyPr>
            <a:normAutofit/>
          </a:bodyPr>
          <a:lstStyle/>
          <a:p>
            <a:r>
              <a:rPr lang="it-IT" sz="2400" dirty="0" smtClean="0"/>
              <a:t>È la natura di questo intreccio, relazionale sia in senso collettivo che </a:t>
            </a:r>
            <a:r>
              <a:rPr lang="it-IT" sz="2400" dirty="0" err="1" smtClean="0"/>
              <a:t>intra-individuale</a:t>
            </a:r>
            <a:r>
              <a:rPr lang="it-IT" sz="2400" dirty="0" smtClean="0"/>
              <a:t>, che rende inopportuno qualsiasi tentativo di riduzione.</a:t>
            </a:r>
          </a:p>
          <a:p>
            <a:r>
              <a:rPr lang="it-IT" sz="2400" dirty="0" smtClean="0"/>
              <a:t>Si tratta di un </a:t>
            </a:r>
            <a:r>
              <a:rPr lang="it-IT" sz="2400" dirty="0" err="1" smtClean="0"/>
              <a:t>co-appartenersi</a:t>
            </a:r>
            <a:r>
              <a:rPr lang="it-IT" sz="2400" dirty="0" smtClean="0"/>
              <a:t> e </a:t>
            </a:r>
            <a:r>
              <a:rPr lang="it-IT" sz="2400" dirty="0" err="1" smtClean="0"/>
              <a:t>co-definirsi</a:t>
            </a:r>
            <a:r>
              <a:rPr lang="it-IT" sz="2400" dirty="0" smtClean="0"/>
              <a:t> che ci lega indissolubilmente gli uni agli altri, fin nelle carni, nella nostra comune provenienza sociale ed emotiva; eppure è un </a:t>
            </a:r>
            <a:r>
              <a:rPr lang="it-IT" sz="2400" dirty="0" err="1" smtClean="0"/>
              <a:t>co-appartenersi</a:t>
            </a:r>
            <a:r>
              <a:rPr lang="it-IT" sz="2400" dirty="0" smtClean="0"/>
              <a:t> che preserva e custodisce l’unicità di ciò che ciascuno di noi è e sente di essere nella destinazione che sarà in grado di assegnarsi.</a:t>
            </a:r>
          </a:p>
          <a:p>
            <a:r>
              <a:rPr lang="it-IT" sz="2400" dirty="0" smtClean="0"/>
              <a:t>L’emotività, come l’abbiamo già definita, è una sorta di “aspettativa incarnata sul mondo” generata dalla mia storia di vita inscritta nella vita di tutti.</a:t>
            </a:r>
          </a:p>
        </p:txBody>
      </p:sp>
      <p:sp>
        <p:nvSpPr>
          <p:cNvPr id="4" name="Segnaposto numero diapositiva 3"/>
          <p:cNvSpPr>
            <a:spLocks noGrp="1"/>
          </p:cNvSpPr>
          <p:nvPr>
            <p:ph type="sldNum" sz="quarter" idx="12"/>
          </p:nvPr>
        </p:nvSpPr>
        <p:spPr/>
        <p:txBody>
          <a:bodyPr/>
          <a:lstStyle/>
          <a:p>
            <a:fld id="{70E2357C-79F4-4851-B9C1-63F825594D51}" type="slidenum">
              <a:rPr lang="it-IT" smtClean="0"/>
              <a:pPr/>
              <a:t>5</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74638"/>
            <a:ext cx="8352928" cy="1143000"/>
          </a:xfrm>
        </p:spPr>
        <p:txBody>
          <a:bodyPr>
            <a:normAutofit/>
          </a:bodyPr>
          <a:lstStyle/>
          <a:p>
            <a:r>
              <a:rPr lang="it-IT" dirty="0" smtClean="0"/>
              <a:t>La mia vita inscritta in quella di tutti</a:t>
            </a:r>
            <a:endParaRPr lang="it-IT" dirty="0"/>
          </a:p>
        </p:txBody>
      </p:sp>
      <p:sp>
        <p:nvSpPr>
          <p:cNvPr id="3" name="Segnaposto contenuto 2"/>
          <p:cNvSpPr>
            <a:spLocks noGrp="1"/>
          </p:cNvSpPr>
          <p:nvPr>
            <p:ph idx="1"/>
          </p:nvPr>
        </p:nvSpPr>
        <p:spPr>
          <a:xfrm>
            <a:off x="457200" y="1412776"/>
            <a:ext cx="8229600" cy="4968552"/>
          </a:xfrm>
        </p:spPr>
        <p:txBody>
          <a:bodyPr>
            <a:normAutofit lnSpcReduction="10000"/>
          </a:bodyPr>
          <a:lstStyle/>
          <a:p>
            <a:r>
              <a:rPr lang="it-IT" sz="2400" dirty="0" smtClean="0"/>
              <a:t>Ciò che provo è esclusivamente </a:t>
            </a:r>
            <a:r>
              <a:rPr lang="it-IT" sz="2400" i="1" dirty="0" smtClean="0"/>
              <a:t>mio ed unico</a:t>
            </a:r>
            <a:r>
              <a:rPr lang="it-IT" sz="2400" dirty="0" smtClean="0"/>
              <a:t>, nel contenuto e nelle modalità attraverso le quali si dà nella mia esperienza, ma è contemporaneamente </a:t>
            </a:r>
            <a:r>
              <a:rPr lang="it-IT" sz="2400" i="1" dirty="0" smtClean="0"/>
              <a:t>di tutti</a:t>
            </a:r>
            <a:r>
              <a:rPr lang="it-IT" sz="2400" dirty="0" smtClean="0"/>
              <a:t>, nelle parole, nel fare e nel sapere della comunità alla quale appartengo, nella “forma di vita” in cui sono immerso, che prende corpo in me e si dà, nella singolarità dell’esperienza, per come si dà.</a:t>
            </a:r>
          </a:p>
          <a:p>
            <a:r>
              <a:rPr lang="it-IT" sz="2400" dirty="0" smtClean="0"/>
              <a:t>Per ognuno a modo suo – come abbiamo già detto – nell’esperienza di “quella vita lì e nessun’altra”, ma inscritto in quell’orizzonte di possibilità storico-sociale da cui proviene  e a cui appartiene.</a:t>
            </a:r>
          </a:p>
          <a:p>
            <a:r>
              <a:rPr lang="it-IT" sz="2400" dirty="0" smtClean="0"/>
              <a:t>Come abbiamo osservato l’anno scorso questo vale per qualsiasi esperienza (l’andare a cavallo) e per qualsiasi emozione, dalla rabbia alla gioia, dall’accidia alla melanconia fino alla puntiforme </a:t>
            </a:r>
            <a:r>
              <a:rPr lang="it-IT" sz="2400" i="1" dirty="0" smtClean="0"/>
              <a:t>paura del gatto nero</a:t>
            </a:r>
            <a:r>
              <a:rPr lang="it-IT" sz="2400" dirty="0" smtClean="0"/>
              <a:t>.</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6</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74638"/>
            <a:ext cx="8424936" cy="1143000"/>
          </a:xfrm>
        </p:spPr>
        <p:txBody>
          <a:bodyPr>
            <a:normAutofit/>
          </a:bodyPr>
          <a:lstStyle/>
          <a:p>
            <a:r>
              <a:rPr lang="it-IT" dirty="0" smtClean="0"/>
              <a:t>Ciò che la mia vita è stata “in realtà”</a:t>
            </a:r>
            <a:endParaRPr lang="it-IT" dirty="0"/>
          </a:p>
        </p:txBody>
      </p:sp>
      <p:sp>
        <p:nvSpPr>
          <p:cNvPr id="3" name="Segnaposto contenuto 2"/>
          <p:cNvSpPr>
            <a:spLocks noGrp="1"/>
          </p:cNvSpPr>
          <p:nvPr>
            <p:ph idx="1"/>
          </p:nvPr>
        </p:nvSpPr>
        <p:spPr>
          <a:xfrm>
            <a:off x="457200" y="1600200"/>
            <a:ext cx="8229600" cy="4709120"/>
          </a:xfrm>
        </p:spPr>
        <p:txBody>
          <a:bodyPr>
            <a:normAutofit/>
          </a:bodyPr>
          <a:lstStyle/>
          <a:p>
            <a:r>
              <a:rPr lang="it-IT" sz="2400" dirty="0" smtClean="0"/>
              <a:t>È per questo motivo che parliamo di autobiografia e non di biografia. La mia vita è ciò che ho provato (io e soltanto io) e il modo in cui me lo racconto (io e soltanto io). E tra le due (vita e racconto della vita) c’è un’osmosi inarrestabile.</a:t>
            </a:r>
          </a:p>
          <a:p>
            <a:r>
              <a:rPr lang="it-IT" sz="2400" dirty="0" smtClean="0"/>
              <a:t>Solo io posso raccontare, di volta in volta, ciò che la mia vita è stata “in realtà”. Con le parole di tutti, certo, attraverso le emozioni della mia epoca, costruite socialmente, nel sapere che ci accomuna in questa fase storica, attraverso metafore, sempre all’opera, che mi precedono e che posso osservare solo negli effetti che producono.</a:t>
            </a:r>
          </a:p>
          <a:p>
            <a:r>
              <a:rPr lang="it-IT" sz="2400" dirty="0" smtClean="0"/>
              <a:t>È qui che prendono corpo risposte alle domande che ci eravamo posti a inizio del nostro percorso lo scorso anno.</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7</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Che cos’è una storia di vita?</a:t>
            </a:r>
            <a:endParaRPr lang="it-IT" dirty="0"/>
          </a:p>
        </p:txBody>
      </p:sp>
      <p:sp>
        <p:nvSpPr>
          <p:cNvPr id="3" name="Segnaposto contenuto 2"/>
          <p:cNvSpPr>
            <a:spLocks noGrp="1"/>
          </p:cNvSpPr>
          <p:nvPr>
            <p:ph idx="1"/>
          </p:nvPr>
        </p:nvSpPr>
        <p:spPr>
          <a:xfrm>
            <a:off x="457200" y="1600200"/>
            <a:ext cx="8229600" cy="4709120"/>
          </a:xfrm>
        </p:spPr>
        <p:txBody>
          <a:bodyPr>
            <a:normAutofit/>
          </a:bodyPr>
          <a:lstStyle/>
          <a:p>
            <a:r>
              <a:rPr lang="it-IT" sz="2400" dirty="0" smtClean="0"/>
              <a:t>Che cos’è una storia di vita? È ciò che, di volta in volta, mi racconto essere stata una storia di vita (La mia come quella di chiunque altro).</a:t>
            </a:r>
          </a:p>
          <a:p>
            <a:r>
              <a:rPr lang="it-IT" sz="2400" dirty="0" smtClean="0"/>
              <a:t>Oggettivamente, che cos’è una storia di vita? È, semplicemente, una storia raccontata dall’esterno, come “cronaca” o successione di eventi “accaduti”. Ma di questa “provenienza esterna”, è opportuno che quel tipo di racconto si faccia carico. L’oggettività non ha a che fare con la verità.</a:t>
            </a:r>
          </a:p>
          <a:p>
            <a:r>
              <a:rPr lang="it-IT" sz="2400" dirty="0" smtClean="0"/>
              <a:t>Quale delle storie che mi racconto di me è vera? Ciascuna di esse (incongruenze comprese) è vera se collocata nel luogo della propria emersione, ossia nel contesto specifico (relazionale, esistenziale, pragmatico) in cui prende corpo.</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8</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 che cosa è fatta una storia di vita</a:t>
            </a:r>
            <a:endParaRPr lang="it-IT" dirty="0"/>
          </a:p>
        </p:txBody>
      </p:sp>
      <p:sp>
        <p:nvSpPr>
          <p:cNvPr id="3" name="Segnaposto contenuto 2"/>
          <p:cNvSpPr>
            <a:spLocks noGrp="1"/>
          </p:cNvSpPr>
          <p:nvPr>
            <p:ph idx="1"/>
          </p:nvPr>
        </p:nvSpPr>
        <p:spPr>
          <a:xfrm>
            <a:off x="457200" y="1600200"/>
            <a:ext cx="8229600" cy="4637112"/>
          </a:xfrm>
        </p:spPr>
        <p:txBody>
          <a:bodyPr>
            <a:normAutofit/>
          </a:bodyPr>
          <a:lstStyle/>
          <a:p>
            <a:r>
              <a:rPr lang="it-IT" sz="2400" dirty="0" smtClean="0"/>
              <a:t>Tutto ciò che possiamo dire sul mondo (descrizione, speculazione, ipotesi, teoria, ecc.), qualsiasi percezione possiamo avere del mondo, qualsiasi spiegazione e interpretazione possiamo dare del mondo dice di noi e di tutto ciò di cui “siamo fatti” socialmente.</a:t>
            </a:r>
          </a:p>
          <a:p>
            <a:r>
              <a:rPr lang="it-IT" sz="2400" dirty="0" smtClean="0"/>
              <a:t>Le spiegazioni che diamo ai nostri stessi vissuti sono un prodotto della nostra provenienza, intesa sia in senso individuale che collettivo.</a:t>
            </a:r>
          </a:p>
          <a:p>
            <a:r>
              <a:rPr lang="it-IT" sz="2400" dirty="0" smtClean="0"/>
              <a:t>Tutto il mio mondo è sempre con me e la descrizione e spiegazione che, di volta in volta, do dei miei vissuti non è che un’articolazione del mio modo d’essere, inscritto nelle modalità della collettività a cui appartengo.</a:t>
            </a:r>
            <a:endParaRPr lang="it-IT" sz="2400" dirty="0"/>
          </a:p>
        </p:txBody>
      </p:sp>
      <p:sp>
        <p:nvSpPr>
          <p:cNvPr id="4" name="Segnaposto numero diapositiva 3"/>
          <p:cNvSpPr>
            <a:spLocks noGrp="1"/>
          </p:cNvSpPr>
          <p:nvPr>
            <p:ph type="sldNum" sz="quarter" idx="12"/>
          </p:nvPr>
        </p:nvSpPr>
        <p:spPr/>
        <p:txBody>
          <a:bodyPr/>
          <a:lstStyle/>
          <a:p>
            <a:fld id="{70E2357C-79F4-4851-B9C1-63F825594D51}" type="slidenum">
              <a:rPr lang="it-IT" smtClean="0"/>
              <a:pPr/>
              <a:t>9</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8068</TotalTime>
  <Words>4110</Words>
  <Application>Microsoft Office PowerPoint</Application>
  <PresentationFormat>Presentazione su schermo (4:3)</PresentationFormat>
  <Paragraphs>180</Paragraphs>
  <Slides>34</Slides>
  <Notes>1</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Tema di Office</vt:lpstr>
      <vt:lpstr>“E tu chi sei?” Vita e conoscenza in Psicologia e in Psicoterapia</vt:lpstr>
      <vt:lpstr>Dunque, dove si nasconde la salute?</vt:lpstr>
      <vt:lpstr>Ricominciamo dal nostro “lingueggiare”</vt:lpstr>
      <vt:lpstr>Il vortice: vivere e sentirsi vivere</vt:lpstr>
      <vt:lpstr>Co-appartenenza nell’unicità</vt:lpstr>
      <vt:lpstr>La mia vita inscritta in quella di tutti</vt:lpstr>
      <vt:lpstr>Ciò che la mia vita è stata “in realtà”</vt:lpstr>
      <vt:lpstr>Che cos’è una storia di vita?</vt:lpstr>
      <vt:lpstr>Di che cosa è fatta una storia di vita</vt:lpstr>
      <vt:lpstr>Di che cosa è fatta la “salute”?</vt:lpstr>
      <vt:lpstr>Qual è la “nostra” salute?</vt:lpstr>
      <vt:lpstr>Salute come assenza di malattia</vt:lpstr>
      <vt:lpstr>L’esperire come epifenomeno fisico</vt:lpstr>
      <vt:lpstr>La salute non è tematizzabile</vt:lpstr>
      <vt:lpstr>La cura: psicofarmacologia e psicochirurgia</vt:lpstr>
      <vt:lpstr>Il benessere come patrimonio “naturale” dell’organismo</vt:lpstr>
      <vt:lpstr>L’evoluzione “garante” della salute</vt:lpstr>
      <vt:lpstr>Il riduzionismo diventa senso comune</vt:lpstr>
      <vt:lpstr>Il riduzionismo diventa “esperienza”</vt:lpstr>
      <vt:lpstr>La salute è “estromessa” dalla vita</vt:lpstr>
      <vt:lpstr>Riduzionismo vs Fenomenologia</vt:lpstr>
      <vt:lpstr>Che cosa è terapeutico</vt:lpstr>
      <vt:lpstr>Autenticità come fattore relazionale</vt:lpstr>
      <vt:lpstr>Controtransfert e consapevolezza</vt:lpstr>
      <vt:lpstr>Creatività, feedback ed elasticità</vt:lpstr>
      <vt:lpstr>Si gioca tutto nell’hic et nunc</vt:lpstr>
      <vt:lpstr>La terapia, luogo di legittimazione</vt:lpstr>
      <vt:lpstr>Dove prendono forma i racconti</vt:lpstr>
      <vt:lpstr>L’emotività che diventa linguaggio</vt:lpstr>
      <vt:lpstr>Unicità ed esclusività dell’incontro</vt:lpstr>
      <vt:lpstr>La salute dell’individuo</vt:lpstr>
      <vt:lpstr>La salute sta in un racconto di sè</vt:lpstr>
      <vt:lpstr>Guidano: che cosa significa benessere</vt:lpstr>
      <vt:lpstr>Grazie e buona serata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 Windows</dc:creator>
  <cp:lastModifiedBy>Utente Windows</cp:lastModifiedBy>
  <cp:revision>1078</cp:revision>
  <dcterms:created xsi:type="dcterms:W3CDTF">2019-10-31T08:16:57Z</dcterms:created>
  <dcterms:modified xsi:type="dcterms:W3CDTF">2022-02-18T10:59:42Z</dcterms:modified>
</cp:coreProperties>
</file>